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56" r:id="rId5"/>
    <p:sldId id="444" r:id="rId6"/>
    <p:sldId id="445" r:id="rId7"/>
    <p:sldId id="446" r:id="rId8"/>
    <p:sldId id="447" r:id="rId9"/>
    <p:sldId id="453" r:id="rId10"/>
    <p:sldId id="454" r:id="rId11"/>
    <p:sldId id="448" r:id="rId12"/>
    <p:sldId id="450" r:id="rId13"/>
    <p:sldId id="449" r:id="rId14"/>
    <p:sldId id="451" r:id="rId15"/>
    <p:sldId id="456" r:id="rId16"/>
    <p:sldId id="455" r:id="rId17"/>
  </p:sldIdLst>
  <p:sldSz cx="9144000" cy="6858000" type="screen4x3"/>
  <p:notesSz cx="6765925" cy="98679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D03"/>
    <a:srgbClr val="E94E09"/>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4279" autoAdjust="0"/>
  </p:normalViewPr>
  <p:slideViewPr>
    <p:cSldViewPr>
      <p:cViewPr varScale="1">
        <p:scale>
          <a:sx n="105" d="100"/>
          <a:sy n="105" d="100"/>
        </p:scale>
        <p:origin x="12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32458" y="0"/>
            <a:ext cx="2931901" cy="493395"/>
          </a:xfrm>
          <a:prstGeom prst="rect">
            <a:avLst/>
          </a:prstGeom>
        </p:spPr>
        <p:txBody>
          <a:bodyPr vert="horz" lIns="91440" tIns="45720" rIns="91440" bIns="45720" rtlCol="0"/>
          <a:lstStyle>
            <a:lvl1pPr algn="r">
              <a:defRPr sz="1200"/>
            </a:lvl1pPr>
          </a:lstStyle>
          <a:p>
            <a:fld id="{667AA761-0DE0-4B66-A9FF-66CEB4D6C882}" type="datetimeFigureOut">
              <a:rPr lang="nl-NL" smtClean="0"/>
              <a:t>5-11-2018</a:t>
            </a:fld>
            <a:endParaRPr lang="nl-NL"/>
          </a:p>
        </p:txBody>
      </p:sp>
      <p:sp>
        <p:nvSpPr>
          <p:cNvPr id="4" name="Tijdelijke aanduiding voor voettekst 3"/>
          <p:cNvSpPr>
            <a:spLocks noGrp="1"/>
          </p:cNvSpPr>
          <p:nvPr>
            <p:ph type="ftr" sz="quarter" idx="2"/>
          </p:nvPr>
        </p:nvSpPr>
        <p:spPr>
          <a:xfrm>
            <a:off x="0" y="9372792"/>
            <a:ext cx="2931901" cy="4933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32458" y="9372792"/>
            <a:ext cx="2931901" cy="493395"/>
          </a:xfrm>
          <a:prstGeom prst="rect">
            <a:avLst/>
          </a:prstGeom>
        </p:spPr>
        <p:txBody>
          <a:bodyPr vert="horz" lIns="91440" tIns="45720" rIns="91440" bIns="45720" rtlCol="0" anchor="b"/>
          <a:lstStyle>
            <a:lvl1pPr algn="r">
              <a:defRPr sz="1200"/>
            </a:lvl1pPr>
          </a:lstStyle>
          <a:p>
            <a:fld id="{DF076C2C-D0A4-490C-8366-01AA4B4102F3}" type="slidenum">
              <a:rPr lang="nl-NL" smtClean="0"/>
              <a:t>‹nr.›</a:t>
            </a:fld>
            <a:endParaRPr lang="nl-NL"/>
          </a:p>
        </p:txBody>
      </p:sp>
    </p:spTree>
    <p:extLst>
      <p:ext uri="{BB962C8B-B14F-4D97-AF65-F5344CB8AC3E}">
        <p14:creationId xmlns:p14="http://schemas.microsoft.com/office/powerpoint/2010/main" val="885928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32458" y="0"/>
            <a:ext cx="2931901" cy="493395"/>
          </a:xfrm>
          <a:prstGeom prst="rect">
            <a:avLst/>
          </a:prstGeom>
        </p:spPr>
        <p:txBody>
          <a:bodyPr vert="horz" lIns="91440" tIns="45720" rIns="91440" bIns="45720" rtlCol="0"/>
          <a:lstStyle>
            <a:lvl1pPr algn="r">
              <a:defRPr sz="1200"/>
            </a:lvl1pPr>
          </a:lstStyle>
          <a:p>
            <a:fld id="{11D1E053-9F4D-426D-BA73-F13265799B5F}" type="datetimeFigureOut">
              <a:rPr lang="nl-NL" smtClean="0"/>
              <a:pPr/>
              <a:t>5-11-2018</a:t>
            </a:fld>
            <a:endParaRPr lang="nl-NL"/>
          </a:p>
        </p:txBody>
      </p:sp>
      <p:sp>
        <p:nvSpPr>
          <p:cNvPr id="4" name="Tijdelijke aanduiding voor dia-afbeelding 3"/>
          <p:cNvSpPr>
            <a:spLocks noGrp="1" noRot="1" noChangeAspect="1"/>
          </p:cNvSpPr>
          <p:nvPr>
            <p:ph type="sldImg" idx="2"/>
          </p:nvPr>
        </p:nvSpPr>
        <p:spPr>
          <a:xfrm>
            <a:off x="915988" y="739775"/>
            <a:ext cx="4933950" cy="370046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6593" y="4687253"/>
            <a:ext cx="5412740" cy="4440555"/>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2792"/>
            <a:ext cx="2931901" cy="49339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32458" y="9372792"/>
            <a:ext cx="2931901" cy="493395"/>
          </a:xfrm>
          <a:prstGeom prst="rect">
            <a:avLst/>
          </a:prstGeom>
        </p:spPr>
        <p:txBody>
          <a:bodyPr vert="horz" lIns="91440" tIns="45720" rIns="91440" bIns="45720" rtlCol="0" anchor="b"/>
          <a:lstStyle>
            <a:lvl1pPr algn="r">
              <a:defRPr sz="1200"/>
            </a:lvl1pPr>
          </a:lstStyle>
          <a:p>
            <a:fld id="{C427A701-243E-4B3C-BD83-15A9CDDEF763}" type="slidenum">
              <a:rPr lang="nl-NL" smtClean="0"/>
              <a:pPr/>
              <a:t>‹nr.›</a:t>
            </a:fld>
            <a:endParaRPr lang="nl-NL"/>
          </a:p>
        </p:txBody>
      </p:sp>
    </p:spTree>
    <p:extLst>
      <p:ext uri="{BB962C8B-B14F-4D97-AF65-F5344CB8AC3E}">
        <p14:creationId xmlns:p14="http://schemas.microsoft.com/office/powerpoint/2010/main" val="89533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Welkom</a:t>
            </a:r>
            <a:r>
              <a:rPr lang="en-US" baseline="0" dirty="0" smtClean="0"/>
              <a:t>, opening, vandaag IKC ZK, cohost MT, Nicole (</a:t>
            </a:r>
            <a:r>
              <a:rPr lang="en-US" baseline="0" dirty="0" err="1" smtClean="0"/>
              <a:t>voorstellen</a:t>
            </a:r>
            <a:r>
              <a:rPr lang="en-US" baseline="0" dirty="0" smtClean="0"/>
              <a:t> </a:t>
            </a:r>
            <a:r>
              <a:rPr lang="en-US" baseline="0" dirty="0" err="1" smtClean="0"/>
              <a:t>kwartiermaker</a:t>
            </a:r>
            <a:r>
              <a:rPr lang="en-US" baseline="0" dirty="0" smtClean="0"/>
              <a:t>)  </a:t>
            </a:r>
            <a:endParaRPr lang="en-US" dirty="0" smtClean="0"/>
          </a:p>
        </p:txBody>
      </p:sp>
      <p:sp>
        <p:nvSpPr>
          <p:cNvPr id="4" name="Tijdelijke aanduiding voor dianummer 3"/>
          <p:cNvSpPr>
            <a:spLocks noGrp="1"/>
          </p:cNvSpPr>
          <p:nvPr>
            <p:ph type="sldNum" sz="quarter" idx="10"/>
          </p:nvPr>
        </p:nvSpPr>
        <p:spPr/>
        <p:txBody>
          <a:bodyPr/>
          <a:lstStyle/>
          <a:p>
            <a:fld id="{C427A701-243E-4B3C-BD83-15A9CDDEF763}" type="slidenum">
              <a:rPr lang="nl-NL" smtClean="0"/>
              <a:pPr/>
              <a:t>1</a:t>
            </a:fld>
            <a:endParaRPr lang="nl-NL"/>
          </a:p>
        </p:txBody>
      </p:sp>
    </p:spTree>
    <p:extLst>
      <p:ext uri="{BB962C8B-B14F-4D97-AF65-F5344CB8AC3E}">
        <p14:creationId xmlns:p14="http://schemas.microsoft.com/office/powerpoint/2010/main" val="54354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Welke</a:t>
            </a:r>
            <a:r>
              <a:rPr lang="en-US" dirty="0" smtClean="0"/>
              <a:t> </a:t>
            </a:r>
            <a:r>
              <a:rPr lang="en-US" dirty="0" err="1" smtClean="0"/>
              <a:t>assiociatie</a:t>
            </a:r>
            <a:r>
              <a:rPr lang="en-US" dirty="0" smtClean="0"/>
              <a:t> is </a:t>
            </a:r>
            <a:r>
              <a:rPr lang="en-US" dirty="0" err="1" smtClean="0"/>
              <a:t>er</a:t>
            </a:r>
            <a:r>
              <a:rPr lang="en-US" dirty="0" smtClean="0"/>
              <a:t> met de term IKC?</a:t>
            </a:r>
            <a:r>
              <a:rPr lang="en-US" baseline="0" dirty="0" smtClean="0"/>
              <a:t> </a:t>
            </a:r>
            <a:r>
              <a:rPr lang="en-US" baseline="0" dirty="0" err="1" smtClean="0"/>
              <a:t>Wie</a:t>
            </a:r>
            <a:r>
              <a:rPr lang="en-US" baseline="0" dirty="0" smtClean="0"/>
              <a:t> </a:t>
            </a:r>
            <a:r>
              <a:rPr lang="en-US" baseline="0" dirty="0" err="1" smtClean="0"/>
              <a:t>denkt</a:t>
            </a:r>
            <a:r>
              <a:rPr lang="en-US" baseline="0" dirty="0" smtClean="0"/>
              <a:t> over IKC; </a:t>
            </a:r>
            <a:r>
              <a:rPr lang="en-US" baseline="0" dirty="0" err="1" smtClean="0"/>
              <a:t>ver</a:t>
            </a:r>
            <a:r>
              <a:rPr lang="en-US" baseline="0" dirty="0" smtClean="0"/>
              <a:t> van </a:t>
            </a:r>
            <a:r>
              <a:rPr lang="en-US" baseline="0" dirty="0" err="1" smtClean="0"/>
              <a:t>mij</a:t>
            </a:r>
            <a:r>
              <a:rPr lang="en-US" baseline="0" dirty="0" smtClean="0"/>
              <a:t> bend show?</a:t>
            </a:r>
            <a:endParaRPr lang="en-US" dirty="0" smtClean="0"/>
          </a:p>
          <a:p>
            <a:r>
              <a:rPr lang="en-US" dirty="0" smtClean="0"/>
              <a:t>IKC</a:t>
            </a:r>
            <a:r>
              <a:rPr lang="en-US" baseline="0" dirty="0" smtClean="0"/>
              <a:t> </a:t>
            </a:r>
            <a:r>
              <a:rPr lang="en-US" baseline="0" dirty="0" err="1" smtClean="0"/>
              <a:t>als</a:t>
            </a:r>
            <a:r>
              <a:rPr lang="en-US" baseline="0" dirty="0" smtClean="0"/>
              <a:t> </a:t>
            </a:r>
            <a:r>
              <a:rPr lang="en-US" baseline="0" dirty="0" err="1" smtClean="0"/>
              <a:t>naam</a:t>
            </a:r>
            <a:r>
              <a:rPr lang="en-US" baseline="0" dirty="0" smtClean="0"/>
              <a:t> </a:t>
            </a:r>
            <a:r>
              <a:rPr lang="en-US" baseline="0" dirty="0" err="1" smtClean="0"/>
              <a:t>dubbele</a:t>
            </a:r>
            <a:r>
              <a:rPr lang="en-US" baseline="0" dirty="0" smtClean="0"/>
              <a:t> </a:t>
            </a:r>
            <a:r>
              <a:rPr lang="en-US" baseline="0" dirty="0" err="1" smtClean="0"/>
              <a:t>betekenis</a:t>
            </a:r>
            <a:r>
              <a:rPr lang="en-US" baseline="0" dirty="0" smtClean="0"/>
              <a:t>: het </a:t>
            </a:r>
            <a:r>
              <a:rPr lang="en-US" baseline="0" dirty="0" err="1" smtClean="0"/>
              <a:t>gaat</a:t>
            </a:r>
            <a:r>
              <a:rPr lang="en-US" baseline="0" dirty="0" smtClean="0"/>
              <a:t> </a:t>
            </a:r>
            <a:r>
              <a:rPr lang="en-US" baseline="0" dirty="0" err="1" smtClean="0"/>
              <a:t>hier</a:t>
            </a:r>
            <a:r>
              <a:rPr lang="en-US" baseline="0" dirty="0" smtClean="0"/>
              <a:t> om </a:t>
            </a:r>
            <a:r>
              <a:rPr lang="en-US" baseline="0" dirty="0" err="1" smtClean="0"/>
              <a:t>samenwerking</a:t>
            </a:r>
            <a:r>
              <a:rPr lang="en-US" baseline="0" dirty="0" smtClean="0"/>
              <a:t> SO/SBO en Jeugdhulp</a:t>
            </a:r>
          </a:p>
          <a:p>
            <a:endParaRPr lang="nl-NL" dirty="0"/>
          </a:p>
        </p:txBody>
      </p:sp>
      <p:sp>
        <p:nvSpPr>
          <p:cNvPr id="4" name="Tijdelijke aanduiding voor dianummer 3"/>
          <p:cNvSpPr>
            <a:spLocks noGrp="1"/>
          </p:cNvSpPr>
          <p:nvPr>
            <p:ph type="sldNum" sz="quarter" idx="10"/>
          </p:nvPr>
        </p:nvSpPr>
        <p:spPr/>
        <p:txBody>
          <a:bodyPr/>
          <a:lstStyle/>
          <a:p>
            <a:fld id="{C427A701-243E-4B3C-BD83-15A9CDDEF763}" type="slidenum">
              <a:rPr lang="nl-NL" smtClean="0"/>
              <a:pPr/>
              <a:t>2</a:t>
            </a:fld>
            <a:endParaRPr lang="nl-NL"/>
          </a:p>
        </p:txBody>
      </p:sp>
    </p:spTree>
    <p:extLst>
      <p:ext uri="{BB962C8B-B14F-4D97-AF65-F5344CB8AC3E}">
        <p14:creationId xmlns:p14="http://schemas.microsoft.com/office/powerpoint/2010/main" val="258255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Gespecialiseerd</a:t>
            </a:r>
            <a:r>
              <a:rPr lang="en-US" dirty="0" smtClean="0"/>
              <a:t> Onderwijs </a:t>
            </a:r>
            <a:r>
              <a:rPr lang="en-US" dirty="0" err="1" smtClean="0"/>
              <a:t>als</a:t>
            </a:r>
            <a:r>
              <a:rPr lang="en-US" dirty="0" smtClean="0"/>
              <a:t> </a:t>
            </a:r>
            <a:r>
              <a:rPr lang="en-US" dirty="0" err="1" smtClean="0"/>
              <a:t>schil</a:t>
            </a:r>
            <a:r>
              <a:rPr lang="en-US" dirty="0" smtClean="0"/>
              <a:t> om </a:t>
            </a:r>
            <a:r>
              <a:rPr lang="en-US" dirty="0" err="1" smtClean="0"/>
              <a:t>bao</a:t>
            </a:r>
            <a:r>
              <a:rPr lang="en-US" dirty="0" smtClean="0"/>
              <a:t> </a:t>
            </a:r>
            <a:r>
              <a:rPr lang="en-US" dirty="0" err="1" smtClean="0"/>
              <a:t>heen</a:t>
            </a:r>
            <a:endParaRPr lang="nl-NL" dirty="0"/>
          </a:p>
        </p:txBody>
      </p:sp>
      <p:sp>
        <p:nvSpPr>
          <p:cNvPr id="4" name="Tijdelijke aanduiding voor dianummer 3"/>
          <p:cNvSpPr>
            <a:spLocks noGrp="1"/>
          </p:cNvSpPr>
          <p:nvPr>
            <p:ph type="sldNum" sz="quarter" idx="10"/>
          </p:nvPr>
        </p:nvSpPr>
        <p:spPr/>
        <p:txBody>
          <a:bodyPr/>
          <a:lstStyle/>
          <a:p>
            <a:fld id="{C427A701-243E-4B3C-BD83-15A9CDDEF763}" type="slidenum">
              <a:rPr lang="nl-NL" smtClean="0"/>
              <a:pPr/>
              <a:t>3</a:t>
            </a:fld>
            <a:endParaRPr lang="nl-NL"/>
          </a:p>
        </p:txBody>
      </p:sp>
    </p:spTree>
    <p:extLst>
      <p:ext uri="{BB962C8B-B14F-4D97-AF65-F5344CB8AC3E}">
        <p14:creationId xmlns:p14="http://schemas.microsoft.com/office/powerpoint/2010/main" val="408097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Verschillende</a:t>
            </a:r>
            <a:r>
              <a:rPr lang="en-US" dirty="0" smtClean="0"/>
              <a:t> </a:t>
            </a:r>
            <a:r>
              <a:rPr lang="en-US" dirty="0" err="1" smtClean="0"/>
              <a:t>vormen</a:t>
            </a:r>
            <a:r>
              <a:rPr lang="en-US" dirty="0" smtClean="0"/>
              <a:t> van </a:t>
            </a:r>
            <a:r>
              <a:rPr lang="en-US" dirty="0" err="1" smtClean="0"/>
              <a:t>gesprecialiseerd</a:t>
            </a:r>
            <a:r>
              <a:rPr lang="en-US" dirty="0" smtClean="0"/>
              <a:t> Onderwijs, IKC </a:t>
            </a:r>
            <a:r>
              <a:rPr lang="en-US" dirty="0" err="1" smtClean="0"/>
              <a:t>biedt</a:t>
            </a:r>
            <a:r>
              <a:rPr lang="en-US" dirty="0" smtClean="0"/>
              <a:t> </a:t>
            </a:r>
            <a:r>
              <a:rPr lang="en-US" dirty="0" err="1" smtClean="0"/>
              <a:t>voor</a:t>
            </a:r>
            <a:r>
              <a:rPr lang="en-US" dirty="0" smtClean="0"/>
              <a:t> </a:t>
            </a:r>
            <a:r>
              <a:rPr lang="en-US" dirty="0" err="1" smtClean="0"/>
              <a:t>een</a:t>
            </a:r>
            <a:r>
              <a:rPr lang="en-US" dirty="0" smtClean="0"/>
              <a:t> </a:t>
            </a:r>
            <a:r>
              <a:rPr lang="en-US" dirty="0" err="1" smtClean="0"/>
              <a:t>deel</a:t>
            </a:r>
            <a:r>
              <a:rPr lang="en-US" dirty="0" smtClean="0"/>
              <a:t> van de </a:t>
            </a:r>
            <a:r>
              <a:rPr lang="en-US" dirty="0" err="1" smtClean="0"/>
              <a:t>ll</a:t>
            </a:r>
            <a:r>
              <a:rPr lang="en-US" baseline="0" dirty="0" smtClean="0"/>
              <a:t> </a:t>
            </a:r>
            <a:r>
              <a:rPr lang="en-US" baseline="0" dirty="0" err="1" smtClean="0"/>
              <a:t>een</a:t>
            </a:r>
            <a:r>
              <a:rPr lang="en-US" baseline="0" dirty="0" smtClean="0"/>
              <a:t> </a:t>
            </a:r>
            <a:r>
              <a:rPr lang="en-US" baseline="0" dirty="0" err="1" smtClean="0"/>
              <a:t>aanbod</a:t>
            </a:r>
            <a:r>
              <a:rPr lang="en-US" baseline="0" dirty="0" smtClean="0"/>
              <a:t>; </a:t>
            </a:r>
            <a:r>
              <a:rPr lang="en-US" baseline="0" dirty="0" err="1" smtClean="0"/>
              <a:t>verdere</a:t>
            </a:r>
            <a:r>
              <a:rPr lang="en-US" baseline="0" dirty="0" smtClean="0"/>
              <a:t> </a:t>
            </a:r>
            <a:r>
              <a:rPr lang="en-US" baseline="0" dirty="0" err="1" smtClean="0"/>
              <a:t>uitleg</a:t>
            </a:r>
            <a:r>
              <a:rPr lang="en-US" baseline="0" dirty="0" smtClean="0"/>
              <a:t> in </a:t>
            </a:r>
            <a:r>
              <a:rPr lang="en-US" baseline="0" dirty="0" err="1" smtClean="0"/>
              <a:t>stuk</a:t>
            </a:r>
            <a:r>
              <a:rPr lang="en-US" baseline="0" dirty="0" smtClean="0"/>
              <a:t> MT</a:t>
            </a:r>
            <a:endParaRPr lang="nl-NL" dirty="0"/>
          </a:p>
        </p:txBody>
      </p:sp>
      <p:sp>
        <p:nvSpPr>
          <p:cNvPr id="4" name="Tijdelijke aanduiding voor dianummer 3"/>
          <p:cNvSpPr>
            <a:spLocks noGrp="1"/>
          </p:cNvSpPr>
          <p:nvPr>
            <p:ph type="sldNum" sz="quarter" idx="10"/>
          </p:nvPr>
        </p:nvSpPr>
        <p:spPr/>
        <p:txBody>
          <a:bodyPr/>
          <a:lstStyle/>
          <a:p>
            <a:fld id="{C427A701-243E-4B3C-BD83-15A9CDDEF763}" type="slidenum">
              <a:rPr lang="nl-NL" smtClean="0"/>
              <a:pPr/>
              <a:t>4</a:t>
            </a:fld>
            <a:endParaRPr lang="nl-NL"/>
          </a:p>
        </p:txBody>
      </p:sp>
    </p:spTree>
    <p:extLst>
      <p:ext uri="{BB962C8B-B14F-4D97-AF65-F5344CB8AC3E}">
        <p14:creationId xmlns:p14="http://schemas.microsoft.com/office/powerpoint/2010/main" val="246023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Richting</a:t>
            </a:r>
            <a:r>
              <a:rPr lang="en-US" baseline="0" dirty="0" err="1" smtClean="0"/>
              <a:t>gevende</a:t>
            </a:r>
            <a:r>
              <a:rPr lang="en-US" baseline="0" dirty="0" smtClean="0"/>
              <a:t> </a:t>
            </a:r>
            <a:r>
              <a:rPr lang="en-US" baseline="0" dirty="0" err="1" smtClean="0"/>
              <a:t>notitie</a:t>
            </a:r>
            <a:r>
              <a:rPr lang="en-US" baseline="0" dirty="0" smtClean="0"/>
              <a:t> </a:t>
            </a:r>
            <a:r>
              <a:rPr lang="en-US" baseline="0" dirty="0" err="1" smtClean="0"/>
              <a:t>maart</a:t>
            </a:r>
            <a:r>
              <a:rPr lang="en-US" baseline="0" dirty="0" smtClean="0"/>
              <a:t> 2018 </a:t>
            </a:r>
            <a:r>
              <a:rPr lang="en-US" dirty="0" err="1" smtClean="0"/>
              <a:t>Bestuurlijke</a:t>
            </a:r>
            <a:r>
              <a:rPr lang="en-US" dirty="0" smtClean="0"/>
              <a:t> </a:t>
            </a:r>
            <a:r>
              <a:rPr lang="en-US" dirty="0" err="1" smtClean="0"/>
              <a:t>notitie</a:t>
            </a:r>
            <a:r>
              <a:rPr lang="en-US" baseline="0" dirty="0" smtClean="0"/>
              <a:t> </a:t>
            </a:r>
          </a:p>
          <a:p>
            <a:r>
              <a:rPr lang="en-US" baseline="0" dirty="0" smtClean="0"/>
              <a:t>Twee </a:t>
            </a:r>
            <a:r>
              <a:rPr lang="en-US" baseline="0" dirty="0" err="1" smtClean="0"/>
              <a:t>locaties</a:t>
            </a:r>
            <a:r>
              <a:rPr lang="en-US" baseline="0" dirty="0" smtClean="0"/>
              <a:t> in </a:t>
            </a:r>
            <a:r>
              <a:rPr lang="en-US" baseline="0" dirty="0" err="1" smtClean="0"/>
              <a:t>ontwikkeling</a:t>
            </a:r>
            <a:r>
              <a:rPr lang="en-US" baseline="0" dirty="0" smtClean="0"/>
              <a:t>, </a:t>
            </a:r>
            <a:r>
              <a:rPr lang="en-US" baseline="0" dirty="0" err="1" smtClean="0"/>
              <a:t>derde</a:t>
            </a:r>
            <a:r>
              <a:rPr lang="en-US" baseline="0" dirty="0" smtClean="0"/>
              <a:t> in </a:t>
            </a:r>
            <a:r>
              <a:rPr lang="en-US" baseline="0" dirty="0" err="1" smtClean="0"/>
              <a:t>verkennende</a:t>
            </a:r>
            <a:r>
              <a:rPr lang="en-US" baseline="0" dirty="0" smtClean="0"/>
              <a:t> </a:t>
            </a:r>
            <a:r>
              <a:rPr lang="en-US" baseline="0" dirty="0" err="1" smtClean="0"/>
              <a:t>fase</a:t>
            </a:r>
            <a:r>
              <a:rPr lang="en-US" baseline="0" dirty="0" smtClean="0"/>
              <a:t>. </a:t>
            </a:r>
          </a:p>
          <a:p>
            <a:r>
              <a:rPr lang="en-US" baseline="0" dirty="0" smtClean="0"/>
              <a:t>Kenter nu partner in </a:t>
            </a:r>
            <a:r>
              <a:rPr lang="en-US" baseline="0" dirty="0" err="1" smtClean="0"/>
              <a:t>eerste</a:t>
            </a:r>
            <a:r>
              <a:rPr lang="en-US" baseline="0" dirty="0" smtClean="0"/>
              <a:t> twee </a:t>
            </a:r>
            <a:r>
              <a:rPr lang="en-US" baseline="0" dirty="0" err="1" smtClean="0"/>
              <a:t>locaties</a:t>
            </a:r>
            <a:endParaRPr lang="en-US" baseline="0" dirty="0" smtClean="0"/>
          </a:p>
          <a:p>
            <a:r>
              <a:rPr lang="en-US" baseline="0" dirty="0" smtClean="0"/>
              <a:t>Let op: </a:t>
            </a:r>
            <a:r>
              <a:rPr lang="en-US" baseline="0" dirty="0" err="1" smtClean="0"/>
              <a:t>besluitvorming</a:t>
            </a:r>
            <a:r>
              <a:rPr lang="en-US" baseline="0" dirty="0" smtClean="0"/>
              <a:t> </a:t>
            </a:r>
            <a:r>
              <a:rPr lang="en-US" baseline="0" dirty="0" err="1" smtClean="0"/>
              <a:t>moet</a:t>
            </a:r>
            <a:r>
              <a:rPr lang="en-US" baseline="0" dirty="0" smtClean="0"/>
              <a:t> nog </a:t>
            </a:r>
            <a:r>
              <a:rPr lang="en-US" baseline="0" dirty="0" err="1" smtClean="0"/>
              <a:t>plaatsvinden</a:t>
            </a:r>
            <a:r>
              <a:rPr lang="en-US" baseline="0" dirty="0" smtClean="0"/>
              <a:t>, </a:t>
            </a:r>
            <a:r>
              <a:rPr lang="en-US" baseline="0" dirty="0" err="1" smtClean="0"/>
              <a:t>dit</a:t>
            </a:r>
            <a:r>
              <a:rPr lang="en-US" baseline="0" dirty="0" smtClean="0"/>
              <a:t> is de </a:t>
            </a:r>
            <a:r>
              <a:rPr lang="en-US" baseline="0" dirty="0" err="1" smtClean="0"/>
              <a:t>richting</a:t>
            </a:r>
            <a:r>
              <a:rPr lang="en-US" baseline="0" dirty="0" smtClean="0"/>
              <a:t> en </a:t>
            </a:r>
            <a:r>
              <a:rPr lang="en-US" baseline="0" dirty="0" err="1" smtClean="0"/>
              <a:t>geen</a:t>
            </a:r>
            <a:r>
              <a:rPr lang="en-US" baseline="0" dirty="0" smtClean="0"/>
              <a:t> </a:t>
            </a:r>
            <a:r>
              <a:rPr lang="en-US" baseline="0" dirty="0" err="1" smtClean="0"/>
              <a:t>vaststaand</a:t>
            </a:r>
            <a:r>
              <a:rPr lang="en-US" baseline="0" dirty="0" smtClean="0"/>
              <a:t> </a:t>
            </a:r>
            <a:r>
              <a:rPr lang="en-US" baseline="0" dirty="0" err="1" smtClean="0"/>
              <a:t>besluit</a:t>
            </a:r>
            <a:r>
              <a:rPr lang="en-US" baseline="0" dirty="0" smtClean="0"/>
              <a:t>; </a:t>
            </a:r>
            <a:r>
              <a:rPr lang="en-US" baseline="0" dirty="0" err="1" smtClean="0"/>
              <a:t>benadrukken</a:t>
            </a:r>
            <a:r>
              <a:rPr lang="en-US" baseline="0" dirty="0" smtClean="0"/>
              <a:t> </a:t>
            </a:r>
            <a:endParaRPr lang="nl-NL" dirty="0"/>
          </a:p>
        </p:txBody>
      </p:sp>
      <p:sp>
        <p:nvSpPr>
          <p:cNvPr id="4" name="Tijdelijke aanduiding voor dianummer 3"/>
          <p:cNvSpPr>
            <a:spLocks noGrp="1"/>
          </p:cNvSpPr>
          <p:nvPr>
            <p:ph type="sldNum" sz="quarter" idx="10"/>
          </p:nvPr>
        </p:nvSpPr>
        <p:spPr/>
        <p:txBody>
          <a:bodyPr/>
          <a:lstStyle/>
          <a:p>
            <a:fld id="{C427A701-243E-4B3C-BD83-15A9CDDEF763}" type="slidenum">
              <a:rPr lang="nl-NL" smtClean="0"/>
              <a:pPr/>
              <a:t>5</a:t>
            </a:fld>
            <a:endParaRPr lang="nl-NL"/>
          </a:p>
        </p:txBody>
      </p:sp>
    </p:spTree>
    <p:extLst>
      <p:ext uri="{BB962C8B-B14F-4D97-AF65-F5344CB8AC3E}">
        <p14:creationId xmlns:p14="http://schemas.microsoft.com/office/powerpoint/2010/main" val="1248679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75E24722-C13C-44FB-8BC8-2821DA98850D}" type="datetimeFigureOut">
              <a:rPr lang="nl-NL" smtClean="0"/>
              <a:pPr/>
              <a:t>5-11-2018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3F8D9-94B8-B04D-BFE6-66C56345CE68}" type="slidenum">
              <a:rPr lang="nl-NL" smtClean="0"/>
              <a:t>‹nr.›</a:t>
            </a:fld>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330" y="269277"/>
            <a:ext cx="6190310" cy="3106906"/>
          </a:xfrm>
          <a:prstGeom prst="rect">
            <a:avLst/>
          </a:prstGeom>
        </p:spPr>
      </p:pic>
    </p:spTree>
    <p:extLst>
      <p:ext uri="{BB962C8B-B14F-4D97-AF65-F5344CB8AC3E}">
        <p14:creationId xmlns:p14="http://schemas.microsoft.com/office/powerpoint/2010/main" val="219026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5E24722-C13C-44FB-8BC8-2821DA98850D}" type="datetimeFigureOut">
              <a:rPr lang="nl-NL" smtClean="0"/>
              <a:pPr/>
              <a:t>5-11-2018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E65D51-CAD4-4ED1-90A0-846057FE0BEB}" type="slidenum">
              <a:rPr lang="nl-NL" smtClean="0"/>
              <a:pPr/>
              <a:t>‹nr.›</a:t>
            </a:fld>
            <a:endParaRPr lang="nl-NL"/>
          </a:p>
        </p:txBody>
      </p:sp>
    </p:spTree>
    <p:extLst>
      <p:ext uri="{BB962C8B-B14F-4D97-AF65-F5344CB8AC3E}">
        <p14:creationId xmlns:p14="http://schemas.microsoft.com/office/powerpoint/2010/main" val="289785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5E24722-C13C-44FB-8BC8-2821DA98850D}" type="datetimeFigureOut">
              <a:rPr lang="nl-NL" smtClean="0"/>
              <a:pPr/>
              <a:t>5-11-2018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E65D51-CAD4-4ED1-90A0-846057FE0BEB}" type="slidenum">
              <a:rPr lang="nl-NL" smtClean="0"/>
              <a:pPr/>
              <a:t>‹nr.›</a:t>
            </a:fld>
            <a:endParaRPr lang="nl-NL"/>
          </a:p>
        </p:txBody>
      </p:sp>
    </p:spTree>
    <p:extLst>
      <p:ext uri="{BB962C8B-B14F-4D97-AF65-F5344CB8AC3E}">
        <p14:creationId xmlns:p14="http://schemas.microsoft.com/office/powerpoint/2010/main" val="71874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5E24722-C13C-44FB-8BC8-2821DA98850D}" type="datetimeFigureOut">
              <a:rPr lang="nl-NL" smtClean="0"/>
              <a:pPr/>
              <a:t>5-11-2018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E65D51-CAD4-4ED1-90A0-846057FE0BEB}" type="slidenum">
              <a:rPr lang="nl-NL" smtClean="0"/>
              <a:pPr/>
              <a:t>‹nr.›</a:t>
            </a:fld>
            <a:endParaRPr lang="nl-NL"/>
          </a:p>
        </p:txBody>
      </p:sp>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val="0"/>
              </a:ext>
            </a:extLst>
          </a:blip>
          <a:srcRect r="76488" b="67291"/>
          <a:stretch/>
        </p:blipFill>
        <p:spPr>
          <a:xfrm>
            <a:off x="169326" y="765616"/>
            <a:ext cx="658258" cy="459615"/>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6067" y="267872"/>
            <a:ext cx="1850733" cy="928880"/>
          </a:xfrm>
          <a:prstGeom prst="rect">
            <a:avLst/>
          </a:prstGeom>
        </p:spPr>
      </p:pic>
      <p:cxnSp>
        <p:nvCxnSpPr>
          <p:cNvPr id="9" name="Rechte verbindingslijn 8"/>
          <p:cNvCxnSpPr/>
          <p:nvPr userDrawn="1"/>
        </p:nvCxnSpPr>
        <p:spPr>
          <a:xfrm>
            <a:off x="457200" y="1268638"/>
            <a:ext cx="8229600" cy="0"/>
          </a:xfrm>
          <a:prstGeom prst="line">
            <a:avLst/>
          </a:prstGeom>
          <a:ln w="12700">
            <a:solidFill>
              <a:srgbClr val="EB8D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82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75E24722-C13C-44FB-8BC8-2821DA98850D}" type="datetimeFigureOut">
              <a:rPr lang="nl-NL" smtClean="0"/>
              <a:pPr/>
              <a:t>5-11-2018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E65D51-CAD4-4ED1-90A0-846057FE0BEB}" type="slidenum">
              <a:rPr lang="nl-NL" smtClean="0"/>
              <a:pPr/>
              <a:t>‹nr.›</a:t>
            </a:fld>
            <a:endParaRPr lang="nl-NL"/>
          </a:p>
        </p:txBody>
      </p:sp>
      <p:pic>
        <p:nvPicPr>
          <p:cNvPr id="7" name="Picture 6" descr="\\osksrv05\data\WSNS\WSNS Administratie\Logo\logo's WSNS\image001.jpg"/>
          <p:cNvPicPr>
            <a:picLocks noChangeAspect="1" noChangeArrowheads="1"/>
          </p:cNvPicPr>
          <p:nvPr userDrawn="1"/>
        </p:nvPicPr>
        <p:blipFill>
          <a:blip r:embed="rId2" cstate="print"/>
          <a:srcRect l="10418"/>
          <a:stretch>
            <a:fillRect/>
          </a:stretch>
        </p:blipFill>
        <p:spPr bwMode="auto">
          <a:xfrm>
            <a:off x="0" y="1071546"/>
            <a:ext cx="3071802" cy="500066"/>
          </a:xfrm>
          <a:prstGeom prst="rect">
            <a:avLst/>
          </a:prstGeom>
          <a:noFill/>
        </p:spPr>
      </p:pic>
      <p:sp>
        <p:nvSpPr>
          <p:cNvPr id="8" name="Titel 1"/>
          <p:cNvSpPr txBox="1">
            <a:spLocks/>
          </p:cNvSpPr>
          <p:nvPr userDrawn="1"/>
        </p:nvSpPr>
        <p:spPr>
          <a:xfrm>
            <a:off x="457200" y="274638"/>
            <a:ext cx="6472254" cy="1143000"/>
          </a:xfrm>
          <a:prstGeom prst="rect">
            <a:avLst/>
          </a:prstGeom>
        </p:spPr>
        <p:txBody>
          <a:bodyPr vert="horz" lIns="91440" tIns="45720" rIns="91440" bIns="45720" rtlCol="0" anchor="ctr">
            <a:normAutofit/>
          </a:bodyPr>
          <a:lstStyle>
            <a:lvl1pPr algn="l">
              <a:defRPr sz="4000">
                <a:solidFill>
                  <a:srgbClr val="FFC00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4000" b="0" i="0" u="none" strike="noStrike" kern="1200" cap="none" spc="0" normalizeH="0" baseline="0" noProof="0" smtClean="0">
                <a:ln>
                  <a:noFill/>
                </a:ln>
                <a:solidFill>
                  <a:srgbClr val="FFC000"/>
                </a:solidFill>
                <a:effectLst/>
                <a:uLnTx/>
                <a:uFillTx/>
                <a:latin typeface="+mj-lt"/>
                <a:ea typeface="+mj-ea"/>
                <a:cs typeface="+mj-cs"/>
              </a:rPr>
              <a:t>Klik om de stijl te bewerken</a:t>
            </a:r>
            <a:endParaRPr kumimoji="0" lang="nl-NL" sz="4000" b="0" i="0" u="none" strike="noStrike" kern="1200" cap="none" spc="0" normalizeH="0" baseline="0" noProof="0" dirty="0">
              <a:ln>
                <a:noFill/>
              </a:ln>
              <a:solidFill>
                <a:srgbClr val="FFC000"/>
              </a:solidFill>
              <a:effectLst/>
              <a:uLnTx/>
              <a:uFillTx/>
              <a:latin typeface="+mj-lt"/>
              <a:ea typeface="+mj-ea"/>
              <a:cs typeface="+mj-cs"/>
            </a:endParaRPr>
          </a:p>
        </p:txBody>
      </p:sp>
      <p:pic>
        <p:nvPicPr>
          <p:cNvPr id="9" name="Picture 2" descr="\\osksrv05\data\WSNS\WSNS Administratie\Logo\logo's WSNS\image001.jpg"/>
          <p:cNvPicPr>
            <a:picLocks noChangeAspect="1" noChangeArrowheads="1"/>
          </p:cNvPicPr>
          <p:nvPr userDrawn="1"/>
        </p:nvPicPr>
        <p:blipFill>
          <a:blip r:embed="rId3" cstate="print"/>
          <a:srcRect/>
          <a:stretch>
            <a:fillRect/>
          </a:stretch>
        </p:blipFill>
        <p:spPr bwMode="auto">
          <a:xfrm>
            <a:off x="6725351" y="0"/>
            <a:ext cx="2418649" cy="1500174"/>
          </a:xfrm>
          <a:prstGeom prst="rect">
            <a:avLst/>
          </a:prstGeom>
          <a:noFill/>
        </p:spPr>
      </p:pic>
    </p:spTree>
    <p:extLst>
      <p:ext uri="{BB962C8B-B14F-4D97-AF65-F5344CB8AC3E}">
        <p14:creationId xmlns:p14="http://schemas.microsoft.com/office/powerpoint/2010/main" val="360100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5E24722-C13C-44FB-8BC8-2821DA98850D}" type="datetimeFigureOut">
              <a:rPr lang="nl-NL" smtClean="0"/>
              <a:pPr/>
              <a:t>5-11-2018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E65D51-CAD4-4ED1-90A0-846057FE0BEB}" type="slidenum">
              <a:rPr lang="nl-NL" smtClean="0"/>
              <a:pPr/>
              <a:t>‹nr.›</a:t>
            </a:fld>
            <a:endParaRPr lang="nl-NL"/>
          </a:p>
        </p:txBody>
      </p:sp>
    </p:spTree>
    <p:extLst>
      <p:ext uri="{BB962C8B-B14F-4D97-AF65-F5344CB8AC3E}">
        <p14:creationId xmlns:p14="http://schemas.microsoft.com/office/powerpoint/2010/main" val="12198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5E24722-C13C-44FB-8BC8-2821DA98850D}" type="datetimeFigureOut">
              <a:rPr lang="nl-NL" smtClean="0"/>
              <a:pPr/>
              <a:t>5-11-2018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BE65D51-CAD4-4ED1-90A0-846057FE0BEB}" type="slidenum">
              <a:rPr lang="nl-NL" smtClean="0"/>
              <a:pPr/>
              <a:t>‹nr.›</a:t>
            </a:fld>
            <a:endParaRPr lang="nl-NL"/>
          </a:p>
        </p:txBody>
      </p:sp>
      <p:pic>
        <p:nvPicPr>
          <p:cNvPr id="10" name="Picture 6" descr="\\osksrv05\data\WSNS\WSNS Administratie\Logo\logo's WSNS\image001.jpg"/>
          <p:cNvPicPr>
            <a:picLocks noChangeAspect="1" noChangeArrowheads="1"/>
          </p:cNvPicPr>
          <p:nvPr userDrawn="1"/>
        </p:nvPicPr>
        <p:blipFill>
          <a:blip r:embed="rId2" cstate="print"/>
          <a:srcRect l="10418"/>
          <a:stretch>
            <a:fillRect/>
          </a:stretch>
        </p:blipFill>
        <p:spPr bwMode="auto">
          <a:xfrm>
            <a:off x="0" y="1071546"/>
            <a:ext cx="3071802" cy="500066"/>
          </a:xfrm>
          <a:prstGeom prst="rect">
            <a:avLst/>
          </a:prstGeom>
          <a:noFill/>
        </p:spPr>
      </p:pic>
      <p:sp>
        <p:nvSpPr>
          <p:cNvPr id="11" name="Titel 1"/>
          <p:cNvSpPr txBox="1">
            <a:spLocks/>
          </p:cNvSpPr>
          <p:nvPr userDrawn="1"/>
        </p:nvSpPr>
        <p:spPr>
          <a:xfrm>
            <a:off x="457200" y="274638"/>
            <a:ext cx="6472254" cy="1143000"/>
          </a:xfrm>
          <a:prstGeom prst="rect">
            <a:avLst/>
          </a:prstGeom>
        </p:spPr>
        <p:txBody>
          <a:bodyPr vert="horz" lIns="91440" tIns="45720" rIns="91440" bIns="45720" rtlCol="0" anchor="ctr">
            <a:normAutofit/>
          </a:bodyPr>
          <a:lstStyle>
            <a:lvl1pPr algn="l">
              <a:defRPr sz="4000">
                <a:solidFill>
                  <a:srgbClr val="FFC00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4000" b="0" i="0" u="none" strike="noStrike" kern="1200" cap="none" spc="0" normalizeH="0" baseline="0" noProof="0" smtClean="0">
                <a:ln>
                  <a:noFill/>
                </a:ln>
                <a:solidFill>
                  <a:srgbClr val="FFC000"/>
                </a:solidFill>
                <a:effectLst/>
                <a:uLnTx/>
                <a:uFillTx/>
                <a:latin typeface="+mj-lt"/>
                <a:ea typeface="+mj-ea"/>
                <a:cs typeface="+mj-cs"/>
              </a:rPr>
              <a:t>Klik om de stijl te bewerken</a:t>
            </a:r>
            <a:endParaRPr kumimoji="0" lang="nl-NL" sz="4000" b="0" i="0" u="none" strike="noStrike" kern="1200" cap="none" spc="0" normalizeH="0" baseline="0" noProof="0" dirty="0">
              <a:ln>
                <a:noFill/>
              </a:ln>
              <a:solidFill>
                <a:srgbClr val="FFC000"/>
              </a:solidFill>
              <a:effectLst/>
              <a:uLnTx/>
              <a:uFillTx/>
              <a:latin typeface="+mj-lt"/>
              <a:ea typeface="+mj-ea"/>
              <a:cs typeface="+mj-cs"/>
            </a:endParaRPr>
          </a:p>
        </p:txBody>
      </p:sp>
      <p:pic>
        <p:nvPicPr>
          <p:cNvPr id="12" name="Picture 2" descr="\\osksrv05\data\WSNS\WSNS Administratie\Logo\logo's WSNS\image001.jpg"/>
          <p:cNvPicPr>
            <a:picLocks noChangeAspect="1" noChangeArrowheads="1"/>
          </p:cNvPicPr>
          <p:nvPr userDrawn="1"/>
        </p:nvPicPr>
        <p:blipFill>
          <a:blip r:embed="rId3" cstate="print"/>
          <a:srcRect/>
          <a:stretch>
            <a:fillRect/>
          </a:stretch>
        </p:blipFill>
        <p:spPr bwMode="auto">
          <a:xfrm>
            <a:off x="6725351" y="0"/>
            <a:ext cx="2418649" cy="1500174"/>
          </a:xfrm>
          <a:prstGeom prst="rect">
            <a:avLst/>
          </a:prstGeom>
          <a:noFill/>
        </p:spPr>
      </p:pic>
    </p:spTree>
    <p:extLst>
      <p:ext uri="{BB962C8B-B14F-4D97-AF65-F5344CB8AC3E}">
        <p14:creationId xmlns:p14="http://schemas.microsoft.com/office/powerpoint/2010/main" val="10572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75E24722-C13C-44FB-8BC8-2821DA98850D}" type="datetimeFigureOut">
              <a:rPr lang="nl-NL" smtClean="0"/>
              <a:pPr/>
              <a:t>5-11-2018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BE65D51-CAD4-4ED1-90A0-846057FE0BEB}" type="slidenum">
              <a:rPr lang="nl-NL" smtClean="0"/>
              <a:pPr/>
              <a:t>‹nr.›</a:t>
            </a:fld>
            <a:endParaRPr lang="nl-NL"/>
          </a:p>
        </p:txBody>
      </p:sp>
    </p:spTree>
    <p:extLst>
      <p:ext uri="{BB962C8B-B14F-4D97-AF65-F5344CB8AC3E}">
        <p14:creationId xmlns:p14="http://schemas.microsoft.com/office/powerpoint/2010/main" val="414841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5E24722-C13C-44FB-8BC8-2821DA98850D}" type="datetimeFigureOut">
              <a:rPr lang="nl-NL" smtClean="0"/>
              <a:pPr/>
              <a:t>5-11-2018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BE65D51-CAD4-4ED1-90A0-846057FE0BEB}" type="slidenum">
              <a:rPr lang="nl-NL" smtClean="0"/>
              <a:pPr/>
              <a:t>‹nr.›</a:t>
            </a:fld>
            <a:endParaRPr lang="nl-NL"/>
          </a:p>
        </p:txBody>
      </p:sp>
    </p:spTree>
    <p:extLst>
      <p:ext uri="{BB962C8B-B14F-4D97-AF65-F5344CB8AC3E}">
        <p14:creationId xmlns:p14="http://schemas.microsoft.com/office/powerpoint/2010/main" val="297396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75E24722-C13C-44FB-8BC8-2821DA98850D}" type="datetimeFigureOut">
              <a:rPr lang="nl-NL" smtClean="0"/>
              <a:pPr/>
              <a:t>5-11-2018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E65D51-CAD4-4ED1-90A0-846057FE0BEB}" type="slidenum">
              <a:rPr lang="nl-NL" smtClean="0"/>
              <a:pPr/>
              <a:t>‹nr.›</a:t>
            </a:fld>
            <a:endParaRPr lang="nl-NL"/>
          </a:p>
        </p:txBody>
      </p:sp>
    </p:spTree>
    <p:extLst>
      <p:ext uri="{BB962C8B-B14F-4D97-AF65-F5344CB8AC3E}">
        <p14:creationId xmlns:p14="http://schemas.microsoft.com/office/powerpoint/2010/main" val="370446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75E24722-C13C-44FB-8BC8-2821DA98850D}" type="datetimeFigureOut">
              <a:rPr lang="nl-NL" smtClean="0"/>
              <a:pPr/>
              <a:t>5-11-2018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E65D51-CAD4-4ED1-90A0-846057FE0BEB}" type="slidenum">
              <a:rPr lang="nl-NL" smtClean="0"/>
              <a:pPr/>
              <a:t>‹nr.›</a:t>
            </a:fld>
            <a:endParaRPr lang="nl-NL"/>
          </a:p>
        </p:txBody>
      </p:sp>
    </p:spTree>
    <p:extLst>
      <p:ext uri="{BB962C8B-B14F-4D97-AF65-F5344CB8AC3E}">
        <p14:creationId xmlns:p14="http://schemas.microsoft.com/office/powerpoint/2010/main" val="300452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24722-C13C-44FB-8BC8-2821DA98850D}" type="datetimeFigureOut">
              <a:rPr lang="nl-NL" smtClean="0"/>
              <a:pPr/>
              <a:t>5-11-2018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65D51-CAD4-4ED1-90A0-846057FE0BEB}" type="slidenum">
              <a:rPr lang="nl-NL" smtClean="0"/>
              <a:pPr/>
              <a:t>‹nr.›</a:t>
            </a:fld>
            <a:endParaRPr lang="nl-NL"/>
          </a:p>
        </p:txBody>
      </p:sp>
    </p:spTree>
    <p:extLst>
      <p:ext uri="{BB962C8B-B14F-4D97-AF65-F5344CB8AC3E}">
        <p14:creationId xmlns:p14="http://schemas.microsoft.com/office/powerpoint/2010/main" val="2173173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2195736" y="4509120"/>
            <a:ext cx="6408712" cy="1071570"/>
          </a:xfrm>
        </p:spPr>
        <p:txBody>
          <a:bodyPr>
            <a:noAutofit/>
          </a:bodyPr>
          <a:lstStyle/>
          <a:p>
            <a:pPr algn="r"/>
            <a:r>
              <a:rPr lang="nl-NL" sz="3600" dirty="0" smtClean="0"/>
              <a:t>Directienetwerk Samenwerkingsverband PO-ZK</a:t>
            </a:r>
            <a:br>
              <a:rPr lang="nl-NL" sz="3600" dirty="0" smtClean="0"/>
            </a:br>
            <a:r>
              <a:rPr lang="nl-NL" sz="3600" dirty="0" smtClean="0">
                <a:solidFill>
                  <a:schemeClr val="bg1">
                    <a:lumMod val="50000"/>
                  </a:schemeClr>
                </a:solidFill>
              </a:rPr>
              <a:t>5 november 2018, Maroes Albers </a:t>
            </a:r>
            <a:endParaRPr lang="nl-NL" sz="3600" dirty="0">
              <a:solidFill>
                <a:schemeClr val="bg1">
                  <a:lumMod val="50000"/>
                </a:schemeClr>
              </a:solidFill>
            </a:endParaRPr>
          </a:p>
        </p:txBody>
      </p:sp>
      <p:sp>
        <p:nvSpPr>
          <p:cNvPr id="3" name="Ondertitel 2"/>
          <p:cNvSpPr>
            <a:spLocks noGrp="1"/>
          </p:cNvSpPr>
          <p:nvPr>
            <p:ph type="subTitle" idx="1"/>
          </p:nvPr>
        </p:nvSpPr>
        <p:spPr>
          <a:xfrm>
            <a:off x="4317598" y="4052664"/>
            <a:ext cx="4214842" cy="1752600"/>
          </a:xfrm>
        </p:spPr>
        <p:txBody>
          <a:bodyPr>
            <a:normAutofit/>
          </a:bodyPr>
          <a:lstStyle/>
          <a:p>
            <a:pPr algn="r"/>
            <a:r>
              <a:rPr lang="nl-NL" dirty="0" smtClean="0"/>
              <a:t/>
            </a:r>
            <a:br>
              <a:rPr lang="nl-NL" dirty="0" smtClean="0"/>
            </a:br>
            <a:r>
              <a:rPr lang="nl-NL" dirty="0" smtClean="0"/>
              <a:t/>
            </a:r>
            <a:br>
              <a:rPr lang="nl-NL" dirty="0" smtClean="0"/>
            </a:br>
            <a:endParaRPr lang="nl-NL"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nl-NL" sz="3600" dirty="0" smtClean="0"/>
              <a:t>	Wat doet wie?</a:t>
            </a:r>
            <a:endParaRPr lang="nl-NL" sz="3600" dirty="0"/>
          </a:p>
        </p:txBody>
      </p:sp>
      <p:pic>
        <p:nvPicPr>
          <p:cNvPr id="4" name="Tijdelijke aanduiding voor inhoud 3" descr="Schermafbeelding 2018-10-31 om 16.11.00.png"/>
          <p:cNvPicPr>
            <a:picLocks noGrp="1" noChangeAspect="1"/>
          </p:cNvPicPr>
          <p:nvPr>
            <p:ph idx="1"/>
          </p:nvPr>
        </p:nvPicPr>
        <p:blipFill>
          <a:blip r:embed="rId2">
            <a:extLst>
              <a:ext uri="{28A0092B-C50C-407E-A947-70E740481C1C}">
                <a14:useLocalDpi xmlns:a14="http://schemas.microsoft.com/office/drawing/2010/main" val="0"/>
              </a:ext>
            </a:extLst>
          </a:blip>
          <a:srcRect l="2532" r="2532"/>
          <a:stretch>
            <a:fillRect/>
          </a:stretch>
        </p:blipFill>
        <p:spPr/>
      </p:pic>
    </p:spTree>
    <p:extLst>
      <p:ext uri="{BB962C8B-B14F-4D97-AF65-F5344CB8AC3E}">
        <p14:creationId xmlns:p14="http://schemas.microsoft.com/office/powerpoint/2010/main" val="3949414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smtClean="0"/>
              <a:t> </a:t>
            </a:r>
            <a:endParaRPr lang="nl-NL" dirty="0"/>
          </a:p>
        </p:txBody>
      </p:sp>
      <p:pic>
        <p:nvPicPr>
          <p:cNvPr id="5" name="Tijdelijke aanduiding voor inhoud 4"/>
          <p:cNvPicPr>
            <a:picLocks noGrp="1" noChangeAspect="1"/>
          </p:cNvPicPr>
          <p:nvPr>
            <p:ph idx="1"/>
          </p:nvPr>
        </p:nvPicPr>
        <p:blipFill>
          <a:blip r:embed="rId2"/>
          <a:srcRect l="-40909" r="-40909"/>
          <a:stretch>
            <a:fillRect/>
          </a:stretch>
        </p:blipFill>
        <p:spPr>
          <a:xfrm>
            <a:off x="1043608" y="1647055"/>
            <a:ext cx="6905761" cy="4014193"/>
          </a:xfrm>
        </p:spPr>
      </p:pic>
      <p:sp>
        <p:nvSpPr>
          <p:cNvPr id="2" name="Tekstvak 1"/>
          <p:cNvSpPr txBox="1"/>
          <p:nvPr/>
        </p:nvSpPr>
        <p:spPr>
          <a:xfrm>
            <a:off x="1475656" y="6308224"/>
            <a:ext cx="6840760" cy="369332"/>
          </a:xfrm>
          <a:prstGeom prst="rect">
            <a:avLst/>
          </a:prstGeom>
          <a:noFill/>
        </p:spPr>
        <p:txBody>
          <a:bodyPr wrap="square" rtlCol="0">
            <a:spAutoFit/>
          </a:bodyPr>
          <a:lstStyle/>
          <a:p>
            <a:r>
              <a:rPr lang="nl-NL" dirty="0"/>
              <a:t>Methodiek op basis van cognitieve gedragstherapie </a:t>
            </a:r>
          </a:p>
        </p:txBody>
      </p:sp>
    </p:spTree>
    <p:extLst>
      <p:ext uri="{BB962C8B-B14F-4D97-AF65-F5344CB8AC3E}">
        <p14:creationId xmlns:p14="http://schemas.microsoft.com/office/powerpoint/2010/main" val="948726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3600" dirty="0" smtClean="0"/>
              <a:t>	Vragenvuur</a:t>
            </a:r>
            <a:endParaRPr lang="nl-NL"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056784" cy="618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671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3600" dirty="0" smtClean="0"/>
              <a:t>	Vragenvuur</a:t>
            </a:r>
            <a:endParaRPr lang="nl-NL"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700" y="1268760"/>
            <a:ext cx="5651764" cy="547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899592" y="5776570"/>
            <a:ext cx="8136904" cy="964704"/>
          </a:xfrm>
          <a:solidFill>
            <a:srgbClr val="FFFF00"/>
          </a:solidFill>
        </p:spPr>
        <p:txBody>
          <a:bodyPr>
            <a:normAutofit/>
          </a:bodyPr>
          <a:lstStyle/>
          <a:p>
            <a:r>
              <a:rPr lang="nl-NL" dirty="0"/>
              <a:t>https://goo.gl/forms/YuygdKEs407laAjB3</a:t>
            </a:r>
          </a:p>
        </p:txBody>
      </p:sp>
    </p:spTree>
    <p:extLst>
      <p:ext uri="{BB962C8B-B14F-4D97-AF65-F5344CB8AC3E}">
        <p14:creationId xmlns:p14="http://schemas.microsoft.com/office/powerpoint/2010/main" val="1800250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2708920"/>
            <a:ext cx="3832493" cy="2124000"/>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708920"/>
            <a:ext cx="2884744" cy="2124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Gestreepte pijl-rechts 5"/>
          <p:cNvSpPr/>
          <p:nvPr/>
        </p:nvSpPr>
        <p:spPr>
          <a:xfrm>
            <a:off x="3635896" y="4005064"/>
            <a:ext cx="1152128" cy="827856"/>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0611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marL="361950" indent="-361950" algn="l"/>
            <a:r>
              <a:rPr lang="en-US" sz="3600" dirty="0" smtClean="0"/>
              <a:t>	</a:t>
            </a:r>
            <a:r>
              <a:rPr lang="en-US" sz="3600" dirty="0" err="1" smtClean="0"/>
              <a:t>Samen</a:t>
            </a:r>
            <a:r>
              <a:rPr lang="en-US" sz="3600" dirty="0" smtClean="0"/>
              <a:t> </a:t>
            </a:r>
            <a:r>
              <a:rPr lang="en-US" sz="3600" dirty="0" err="1" smtClean="0"/>
              <a:t>zorgen</a:t>
            </a:r>
            <a:r>
              <a:rPr lang="en-US" sz="3600" dirty="0" smtClean="0"/>
              <a:t> </a:t>
            </a:r>
            <a:r>
              <a:rPr lang="en-US" sz="3600" dirty="0" err="1" smtClean="0"/>
              <a:t>voor</a:t>
            </a:r>
            <a:r>
              <a:rPr lang="en-US" sz="3600" dirty="0" smtClean="0"/>
              <a:t> de </a:t>
            </a:r>
            <a:r>
              <a:rPr lang="en-US" sz="3600" dirty="0" err="1" smtClean="0"/>
              <a:t>leerling</a:t>
            </a:r>
            <a:endParaRPr lang="nl-NL" sz="3600" dirty="0"/>
          </a:p>
        </p:txBody>
      </p:sp>
      <p:sp>
        <p:nvSpPr>
          <p:cNvPr id="9" name="Tekstvak 9"/>
          <p:cNvSpPr txBox="1">
            <a:spLocks noGrp="1"/>
          </p:cNvSpPr>
          <p:nvPr>
            <p:ph idx="1"/>
          </p:nvPr>
        </p:nvSpPr>
        <p:spPr>
          <a:xfrm>
            <a:off x="6479704" y="5742904"/>
            <a:ext cx="2664296" cy="7665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indent="0">
              <a:lnSpc>
                <a:spcPct val="107000"/>
              </a:lnSpc>
              <a:spcAft>
                <a:spcPts val="800"/>
              </a:spcAft>
              <a:buNone/>
            </a:pPr>
            <a:r>
              <a:rPr lang="nl-NL" sz="1400" i="1" dirty="0">
                <a:effectLst/>
                <a:latin typeface="Calibri" panose="020F0502020204030204" pitchFamily="34" charset="0"/>
                <a:ea typeface="Calibri" panose="020F0502020204030204" pitchFamily="34" charset="0"/>
                <a:cs typeface="Times New Roman" panose="02020603050405020304" pitchFamily="18" charset="0"/>
              </a:rPr>
              <a:t>Regulier onderwijs; leerlingen die (tijdelijk) op hun school extra ondersteuningsaanbod krijgen (basisondersteuning)</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al 3"/>
          <p:cNvSpPr/>
          <p:nvPr/>
        </p:nvSpPr>
        <p:spPr>
          <a:xfrm>
            <a:off x="1691680" y="1556792"/>
            <a:ext cx="5076000" cy="4891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1997432" y="1897930"/>
            <a:ext cx="4464496" cy="420933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7" name="Ovaal 6"/>
          <p:cNvSpPr/>
          <p:nvPr/>
        </p:nvSpPr>
        <p:spPr>
          <a:xfrm>
            <a:off x="2573496" y="2379138"/>
            <a:ext cx="3312368" cy="321010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NL"/>
          </a:p>
        </p:txBody>
      </p:sp>
      <p:sp>
        <p:nvSpPr>
          <p:cNvPr id="8" name="Tekstvak 10"/>
          <p:cNvSpPr txBox="1"/>
          <p:nvPr/>
        </p:nvSpPr>
        <p:spPr>
          <a:xfrm>
            <a:off x="3188704" y="3501008"/>
            <a:ext cx="2640980" cy="11521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400" i="1" dirty="0">
                <a:effectLst/>
                <a:latin typeface="Calibri" panose="020F0502020204030204" pitchFamily="34" charset="0"/>
                <a:ea typeface="Calibri" panose="020F0502020204030204" pitchFamily="34" charset="0"/>
                <a:cs typeface="Times New Roman" panose="02020603050405020304" pitchFamily="18" charset="0"/>
              </a:rPr>
              <a:t>Regulier onderwijs; leerlingen die voldoende hebben aan het </a:t>
            </a:r>
            <a:r>
              <a:rPr lang="nl-NL" sz="1400" i="1" dirty="0" smtClean="0">
                <a:effectLst/>
                <a:latin typeface="Calibri" panose="020F0502020204030204" pitchFamily="34" charset="0"/>
                <a:ea typeface="Calibri" panose="020F0502020204030204" pitchFamily="34" charset="0"/>
                <a:cs typeface="Times New Roman" panose="02020603050405020304" pitchFamily="18" charset="0"/>
              </a:rPr>
              <a:t>standaard aanbod </a:t>
            </a:r>
            <a:r>
              <a:rPr lang="nl-NL" sz="1400" i="1" dirty="0">
                <a:effectLst/>
                <a:latin typeface="Calibri" panose="020F0502020204030204" pitchFamily="34" charset="0"/>
                <a:ea typeface="Calibri" panose="020F0502020204030204" pitchFamily="34" charset="0"/>
                <a:cs typeface="Times New Roman" panose="02020603050405020304" pitchFamily="18" charset="0"/>
              </a:rPr>
              <a:t>aan onderwijs op hun </a:t>
            </a:r>
            <a:r>
              <a:rPr lang="nl-NL" sz="1400" i="1" dirty="0" smtClean="0">
                <a:effectLst/>
                <a:latin typeface="Calibri" panose="020F0502020204030204" pitchFamily="34" charset="0"/>
                <a:ea typeface="Calibri" panose="020F0502020204030204" pitchFamily="34" charset="0"/>
                <a:cs typeface="Times New Roman" panose="02020603050405020304" pitchFamily="18" charset="0"/>
              </a:rPr>
              <a:t>school</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hthoek 9"/>
          <p:cNvSpPr/>
          <p:nvPr/>
        </p:nvSpPr>
        <p:spPr>
          <a:xfrm>
            <a:off x="251520" y="1363154"/>
            <a:ext cx="2160240" cy="1475404"/>
          </a:xfrm>
          <a:prstGeom prst="rect">
            <a:avLst/>
          </a:prstGeom>
        </p:spPr>
        <p:txBody>
          <a:bodyPr wrap="square">
            <a:spAutoFit/>
          </a:bodyPr>
          <a:lstStyle/>
          <a:p>
            <a:pPr>
              <a:lnSpc>
                <a:spcPct val="107000"/>
              </a:lnSpc>
              <a:spcAft>
                <a:spcPts val="800"/>
              </a:spcAft>
            </a:pPr>
            <a:r>
              <a:rPr lang="nl-NL" sz="1400" i="1" dirty="0">
                <a:latin typeface="Calibri" panose="020F0502020204030204" pitchFamily="34" charset="0"/>
                <a:ea typeface="Calibri" panose="020F0502020204030204" pitchFamily="34" charset="0"/>
                <a:cs typeface="Times New Roman" panose="02020603050405020304" pitchFamily="18" charset="0"/>
              </a:rPr>
              <a:t>Gespecialiseerd onderwijs; leerlingen die (tijdelijk) onvoldoende vaardigheden hebben om binnen het regulier onderwijs te kunnen leren. </a:t>
            </a:r>
          </a:p>
        </p:txBody>
      </p:sp>
      <p:cxnSp>
        <p:nvCxnSpPr>
          <p:cNvPr id="12" name="Rechte verbindingslijn met pijl 11"/>
          <p:cNvCxnSpPr/>
          <p:nvPr/>
        </p:nvCxnSpPr>
        <p:spPr>
          <a:xfrm flipH="1" flipV="1">
            <a:off x="1583668" y="2617770"/>
            <a:ext cx="612068" cy="41442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a:off x="6084168" y="4797152"/>
            <a:ext cx="936104" cy="792088"/>
          </a:xfrm>
          <a:prstGeom prst="straightConnector1">
            <a:avLst/>
          </a:prstGeom>
          <a:ln w="1016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840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en-US" sz="3600" dirty="0" smtClean="0"/>
              <a:t>	</a:t>
            </a:r>
            <a:r>
              <a:rPr lang="en-US" sz="3600" dirty="0" err="1" smtClean="0"/>
              <a:t>Gespecialiseerd</a:t>
            </a:r>
            <a:r>
              <a:rPr lang="en-US" sz="3600" dirty="0" smtClean="0"/>
              <a:t> </a:t>
            </a:r>
            <a:r>
              <a:rPr lang="en-US" sz="3600" dirty="0" err="1" smtClean="0"/>
              <a:t>onderwijs</a:t>
            </a:r>
            <a:endParaRPr lang="nl-NL" sz="3600" dirty="0"/>
          </a:p>
        </p:txBody>
      </p:sp>
      <p:sp>
        <p:nvSpPr>
          <p:cNvPr id="2" name="Tijdelijke aanduiding voor inhoud 1"/>
          <p:cNvSpPr>
            <a:spLocks noGrp="1"/>
          </p:cNvSpPr>
          <p:nvPr>
            <p:ph idx="1"/>
          </p:nvPr>
        </p:nvSpPr>
        <p:spPr>
          <a:xfrm>
            <a:off x="395536" y="1844824"/>
            <a:ext cx="8229600" cy="4886003"/>
          </a:xfrm>
        </p:spPr>
        <p:txBody>
          <a:bodyPr>
            <a:normAutofit fontScale="92500"/>
          </a:bodyPr>
          <a:lstStyle/>
          <a:p>
            <a:pPr lvl="0"/>
            <a:r>
              <a:rPr lang="nl-NL" dirty="0"/>
              <a:t>Leerlingen met een medische beperking </a:t>
            </a:r>
          </a:p>
          <a:p>
            <a:pPr lvl="0"/>
            <a:r>
              <a:rPr lang="nl-NL" dirty="0"/>
              <a:t>Leerlingen met een cognitieve beperking </a:t>
            </a:r>
          </a:p>
          <a:p>
            <a:pPr lvl="0"/>
            <a:r>
              <a:rPr lang="nl-NL" dirty="0"/>
              <a:t>Leerlingen met </a:t>
            </a:r>
            <a:r>
              <a:rPr lang="nl-NL" dirty="0" smtClean="0"/>
              <a:t>gedragsproblemen</a:t>
            </a:r>
          </a:p>
          <a:p>
            <a:pPr lvl="0"/>
            <a:r>
              <a:rPr lang="en-US" dirty="0" smtClean="0"/>
              <a:t>Leerlingen met psychiatrische problemen</a:t>
            </a:r>
            <a:endParaRPr lang="nl-NL" dirty="0"/>
          </a:p>
          <a:p>
            <a:pPr lvl="0"/>
            <a:r>
              <a:rPr lang="nl-NL" dirty="0"/>
              <a:t>Leerlingen die meerbegaafd / hoogbegaafd zijn</a:t>
            </a:r>
          </a:p>
          <a:p>
            <a:pPr lvl="0"/>
            <a:r>
              <a:rPr lang="nl-NL" dirty="0"/>
              <a:t>Leerlingen die anderstalig zijn en niet langer dan een jaar in Nederland </a:t>
            </a:r>
          </a:p>
          <a:p>
            <a:pPr marL="0" indent="0">
              <a:buNone/>
            </a:pPr>
            <a:endParaRPr lang="en-US" dirty="0" smtClean="0"/>
          </a:p>
          <a:p>
            <a:pPr marL="0" indent="0">
              <a:buNone/>
            </a:pPr>
            <a:r>
              <a:rPr lang="en-US" dirty="0" smtClean="0"/>
              <a:t>En combinaties van….</a:t>
            </a:r>
            <a:endParaRPr lang="nl-NL" dirty="0"/>
          </a:p>
        </p:txBody>
      </p:sp>
    </p:spTree>
    <p:extLst>
      <p:ext uri="{BB962C8B-B14F-4D97-AF65-F5344CB8AC3E}">
        <p14:creationId xmlns:p14="http://schemas.microsoft.com/office/powerpoint/2010/main" val="2919431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en-US" sz="3600" dirty="0" smtClean="0"/>
              <a:t>	IKC Zuid Kennemerland </a:t>
            </a:r>
            <a:endParaRPr lang="nl-NL" sz="3600" dirty="0"/>
          </a:p>
        </p:txBody>
      </p:sp>
      <p:sp>
        <p:nvSpPr>
          <p:cNvPr id="2" name="Tijdelijke aanduiding voor inhoud 1"/>
          <p:cNvSpPr>
            <a:spLocks noGrp="1"/>
          </p:cNvSpPr>
          <p:nvPr>
            <p:ph idx="1"/>
          </p:nvPr>
        </p:nvSpPr>
        <p:spPr/>
        <p:txBody>
          <a:bodyPr/>
          <a:lstStyle/>
          <a:p>
            <a:r>
              <a:rPr lang="en-US" dirty="0" smtClean="0"/>
              <a:t>Onderwijs en Jeugdhulp; </a:t>
            </a:r>
            <a:r>
              <a:rPr lang="en-US" dirty="0" err="1" smtClean="0"/>
              <a:t>integraal</a:t>
            </a:r>
            <a:r>
              <a:rPr lang="en-US" dirty="0" smtClean="0"/>
              <a:t> </a:t>
            </a:r>
            <a:r>
              <a:rPr lang="en-US" dirty="0" err="1" smtClean="0"/>
              <a:t>aanbod</a:t>
            </a:r>
            <a:r>
              <a:rPr lang="en-US" dirty="0" smtClean="0"/>
              <a:t> </a:t>
            </a:r>
          </a:p>
          <a:p>
            <a:r>
              <a:rPr lang="en-US" dirty="0" err="1" smtClean="0"/>
              <a:t>Toekomstperspectief</a:t>
            </a:r>
            <a:r>
              <a:rPr lang="en-US" dirty="0" smtClean="0"/>
              <a:t>: </a:t>
            </a:r>
          </a:p>
          <a:p>
            <a:pPr lvl="1"/>
            <a:r>
              <a:rPr lang="en-US" dirty="0" smtClean="0"/>
              <a:t>3 </a:t>
            </a:r>
            <a:r>
              <a:rPr lang="en-US" dirty="0" err="1" smtClean="0"/>
              <a:t>locaties</a:t>
            </a:r>
            <a:r>
              <a:rPr lang="en-US" dirty="0" smtClean="0"/>
              <a:t>, 1 IKC Zuid Kennemerland</a:t>
            </a:r>
          </a:p>
          <a:p>
            <a:pPr lvl="1"/>
            <a:r>
              <a:rPr lang="en-US" dirty="0" err="1"/>
              <a:t>r</a:t>
            </a:r>
            <a:r>
              <a:rPr lang="en-US" dirty="0" err="1" smtClean="0"/>
              <a:t>egionale</a:t>
            </a:r>
            <a:r>
              <a:rPr lang="en-US" dirty="0" smtClean="0"/>
              <a:t> </a:t>
            </a:r>
            <a:r>
              <a:rPr lang="en-US" dirty="0" err="1" smtClean="0"/>
              <a:t>functie</a:t>
            </a:r>
            <a:endParaRPr lang="en-US" dirty="0" smtClean="0"/>
          </a:p>
          <a:p>
            <a:pPr lvl="1"/>
            <a:r>
              <a:rPr lang="en-US" dirty="0" err="1"/>
              <a:t>n</a:t>
            </a:r>
            <a:r>
              <a:rPr lang="en-US" dirty="0" err="1" smtClean="0"/>
              <a:t>aar</a:t>
            </a:r>
            <a:r>
              <a:rPr lang="en-US" dirty="0" smtClean="0"/>
              <a:t> </a:t>
            </a:r>
            <a:r>
              <a:rPr lang="en-US" dirty="0" err="1" smtClean="0"/>
              <a:t>gespecialiseerd</a:t>
            </a:r>
            <a:r>
              <a:rPr lang="en-US" dirty="0" smtClean="0"/>
              <a:t> </a:t>
            </a:r>
            <a:r>
              <a:rPr lang="en-US" dirty="0" err="1" smtClean="0"/>
              <a:t>onderwijs</a:t>
            </a:r>
            <a:endParaRPr lang="en-US" dirty="0" smtClean="0"/>
          </a:p>
          <a:p>
            <a:pPr marL="457200" lvl="1" indent="0">
              <a:buNone/>
            </a:pPr>
            <a:endParaRPr lang="en-US" dirty="0" smtClean="0"/>
          </a:p>
          <a:p>
            <a:r>
              <a:rPr lang="en-US" dirty="0" err="1" smtClean="0"/>
              <a:t>Belang</a:t>
            </a:r>
            <a:r>
              <a:rPr lang="en-US" dirty="0" smtClean="0"/>
              <a:t> SWV: </a:t>
            </a:r>
            <a:r>
              <a:rPr lang="en-US" dirty="0" err="1" smtClean="0"/>
              <a:t>onderdeel</a:t>
            </a:r>
            <a:r>
              <a:rPr lang="en-US" dirty="0" smtClean="0"/>
              <a:t> van </a:t>
            </a:r>
            <a:r>
              <a:rPr lang="en-US" dirty="0" err="1" smtClean="0"/>
              <a:t>dekkend</a:t>
            </a:r>
            <a:r>
              <a:rPr lang="en-US" dirty="0" smtClean="0"/>
              <a:t> </a:t>
            </a:r>
            <a:r>
              <a:rPr lang="en-US" dirty="0" err="1" smtClean="0"/>
              <a:t>netwerk</a:t>
            </a:r>
            <a:endParaRPr lang="en-US" dirty="0" smtClean="0"/>
          </a:p>
          <a:p>
            <a:r>
              <a:rPr lang="en-US" dirty="0" smtClean="0"/>
              <a:t>Wens SWV: meer </a:t>
            </a:r>
            <a:r>
              <a:rPr lang="en-US" dirty="0" err="1" smtClean="0"/>
              <a:t>verbinding</a:t>
            </a:r>
            <a:r>
              <a:rPr lang="en-US" dirty="0" smtClean="0"/>
              <a:t> met BAO</a:t>
            </a:r>
            <a:endParaRPr lang="nl-NL" dirty="0"/>
          </a:p>
        </p:txBody>
      </p:sp>
    </p:spTree>
    <p:extLst>
      <p:ext uri="{BB962C8B-B14F-4D97-AF65-F5344CB8AC3E}">
        <p14:creationId xmlns:p14="http://schemas.microsoft.com/office/powerpoint/2010/main" val="2842488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89F4C056-88D2-0843-8D36-C08BE68EBE08}"/>
              </a:ext>
            </a:extLst>
          </p:cNvPr>
          <p:cNvSpPr/>
          <p:nvPr/>
        </p:nvSpPr>
        <p:spPr>
          <a:xfrm>
            <a:off x="1842086" y="1632721"/>
            <a:ext cx="4773600" cy="4774924"/>
          </a:xfrm>
          <a:prstGeom prst="ellipse">
            <a:avLst/>
          </a:prstGeom>
          <a:solidFill>
            <a:schemeClr val="accent6">
              <a:lumMod val="60000"/>
              <a:lumOff val="40000"/>
            </a:schemeClr>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3" name="Titel 2">
            <a:extLst>
              <a:ext uri="{FF2B5EF4-FFF2-40B4-BE49-F238E27FC236}">
                <a16:creationId xmlns:a16="http://schemas.microsoft.com/office/drawing/2014/main" id="{D66A93BC-8ABD-7743-B0DC-10CB4C57D7AA}"/>
              </a:ext>
            </a:extLst>
          </p:cNvPr>
          <p:cNvSpPr>
            <a:spLocks noGrp="1"/>
          </p:cNvSpPr>
          <p:nvPr>
            <p:ph type="title"/>
          </p:nvPr>
        </p:nvSpPr>
        <p:spPr/>
        <p:txBody>
          <a:bodyPr>
            <a:normAutofit/>
          </a:bodyPr>
          <a:lstStyle/>
          <a:p>
            <a:pPr algn="l"/>
            <a:r>
              <a:rPr lang="nl-NL" sz="3600" dirty="0" smtClean="0"/>
              <a:t>	De </a:t>
            </a:r>
            <a:r>
              <a:rPr lang="nl-NL" sz="3600" dirty="0"/>
              <a:t>plus van het IKC</a:t>
            </a:r>
          </a:p>
        </p:txBody>
      </p:sp>
      <p:sp>
        <p:nvSpPr>
          <p:cNvPr id="5" name="Ovaal 4">
            <a:extLst>
              <a:ext uri="{FF2B5EF4-FFF2-40B4-BE49-F238E27FC236}">
                <a16:creationId xmlns:a16="http://schemas.microsoft.com/office/drawing/2014/main" id="{3B32F8E7-1D7B-1B4A-B783-45555FA618FD}"/>
              </a:ext>
            </a:extLst>
          </p:cNvPr>
          <p:cNvSpPr/>
          <p:nvPr/>
        </p:nvSpPr>
        <p:spPr>
          <a:xfrm>
            <a:off x="2015152" y="1839888"/>
            <a:ext cx="4429056" cy="432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93E9116C-B61E-1341-BFC8-7F78454FF059}"/>
              </a:ext>
            </a:extLst>
          </p:cNvPr>
          <p:cNvSpPr/>
          <p:nvPr/>
        </p:nvSpPr>
        <p:spPr>
          <a:xfrm>
            <a:off x="2281935" y="2141540"/>
            <a:ext cx="3895490" cy="372211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2410283D-BE7D-6B46-824D-2A9DC4B94027}"/>
              </a:ext>
            </a:extLst>
          </p:cNvPr>
          <p:cNvSpPr/>
          <p:nvPr/>
        </p:nvSpPr>
        <p:spPr>
          <a:xfrm>
            <a:off x="2784579" y="2564919"/>
            <a:ext cx="2890202" cy="28385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107000"/>
              </a:lnSpc>
              <a:spcAft>
                <a:spcPts val="800"/>
              </a:spcAft>
            </a:pPr>
            <a:r>
              <a:rPr lang="nl-NL" sz="1400" i="1" dirty="0">
                <a:latin typeface="Calibri" panose="020F0502020204030204" pitchFamily="34" charset="0"/>
                <a:ea typeface="Calibri" panose="020F0502020204030204" pitchFamily="34" charset="0"/>
                <a:cs typeface="Times New Roman" panose="02020603050405020304" pitchFamily="18" charset="0"/>
              </a:rPr>
              <a:t>Regulier onderwijs; leerlingen die voldoende hebben aan het standaard aanbod aan onderwijs op hun school</a:t>
            </a:r>
            <a:endParaRPr lang="nl-N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hthoek 11">
            <a:extLst>
              <a:ext uri="{FF2B5EF4-FFF2-40B4-BE49-F238E27FC236}">
                <a16:creationId xmlns:a16="http://schemas.microsoft.com/office/drawing/2014/main" id="{44746D9C-51A5-F74F-9ED8-E21769A6DDEA}"/>
              </a:ext>
            </a:extLst>
          </p:cNvPr>
          <p:cNvSpPr/>
          <p:nvPr/>
        </p:nvSpPr>
        <p:spPr>
          <a:xfrm>
            <a:off x="354563" y="1557642"/>
            <a:ext cx="2057197" cy="1695721"/>
          </a:xfrm>
          <a:prstGeom prst="rect">
            <a:avLst/>
          </a:prstGeom>
        </p:spPr>
        <p:txBody>
          <a:bodyPr wrap="square">
            <a:spAutoFit/>
          </a:bodyPr>
          <a:lstStyle/>
          <a:p>
            <a:pPr>
              <a:lnSpc>
                <a:spcPct val="107000"/>
              </a:lnSpc>
              <a:spcAft>
                <a:spcPts val="800"/>
              </a:spcAft>
            </a:pPr>
            <a:r>
              <a:rPr lang="nl-NL" sz="1400" i="1" dirty="0">
                <a:latin typeface="Calibri" panose="020F0502020204030204" pitchFamily="34" charset="0"/>
                <a:ea typeface="Calibri" panose="020F0502020204030204" pitchFamily="34" charset="0"/>
                <a:cs typeface="Times New Roman" panose="02020603050405020304" pitchFamily="18" charset="0"/>
              </a:rPr>
              <a:t>Gespecialiseerd onderwijs; leerlingen die (tijdelijk) onvoldoende vaardigheden hebben om binnen het regulier onderwijs te kunnen leren. </a:t>
            </a:r>
          </a:p>
        </p:txBody>
      </p:sp>
      <p:cxnSp>
        <p:nvCxnSpPr>
          <p:cNvPr id="13" name="Rechte verbindingslijn met pijl 12">
            <a:extLst>
              <a:ext uri="{FF2B5EF4-FFF2-40B4-BE49-F238E27FC236}">
                <a16:creationId xmlns:a16="http://schemas.microsoft.com/office/drawing/2014/main" id="{9379F8F3-36EC-0041-9510-6278BCF82C68}"/>
              </a:ext>
            </a:extLst>
          </p:cNvPr>
          <p:cNvCxnSpPr>
            <a:cxnSpLocks/>
          </p:cNvCxnSpPr>
          <p:nvPr/>
        </p:nvCxnSpPr>
        <p:spPr>
          <a:xfrm flipH="1" flipV="1">
            <a:off x="1804565" y="2524183"/>
            <a:ext cx="541577" cy="402094"/>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15" name="Rechthoek 14">
            <a:extLst>
              <a:ext uri="{FF2B5EF4-FFF2-40B4-BE49-F238E27FC236}">
                <a16:creationId xmlns:a16="http://schemas.microsoft.com/office/drawing/2014/main" id="{8C63D2B7-C68A-1E40-B351-9D8C11044B58}"/>
              </a:ext>
            </a:extLst>
          </p:cNvPr>
          <p:cNvSpPr/>
          <p:nvPr/>
        </p:nvSpPr>
        <p:spPr>
          <a:xfrm>
            <a:off x="6550244" y="5403459"/>
            <a:ext cx="2487042" cy="1004186"/>
          </a:xfrm>
          <a:prstGeom prst="rect">
            <a:avLst/>
          </a:prstGeom>
        </p:spPr>
        <p:txBody>
          <a:bodyPr wrap="square">
            <a:spAutoFit/>
          </a:bodyPr>
          <a:lstStyle/>
          <a:p>
            <a:pPr>
              <a:lnSpc>
                <a:spcPct val="107000"/>
              </a:lnSpc>
              <a:spcAft>
                <a:spcPts val="800"/>
              </a:spcAft>
            </a:pPr>
            <a:r>
              <a:rPr lang="nl-NL" sz="1400" i="1" dirty="0">
                <a:latin typeface="Calibri" panose="020F0502020204030204" pitchFamily="34" charset="0"/>
                <a:ea typeface="Calibri" panose="020F0502020204030204" pitchFamily="34" charset="0"/>
                <a:cs typeface="Times New Roman" panose="02020603050405020304" pitchFamily="18" charset="0"/>
              </a:rPr>
              <a:t>Regulier onderwijs; leerlingen die (tijdelijk) op hun school extra ondersteuningsaanbod krijgen (basisondersteuning)</a:t>
            </a:r>
            <a:endParaRPr lang="nl-NL"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Rechte verbindingslijn met pijl 15">
            <a:extLst>
              <a:ext uri="{FF2B5EF4-FFF2-40B4-BE49-F238E27FC236}">
                <a16:creationId xmlns:a16="http://schemas.microsoft.com/office/drawing/2014/main" id="{FF217585-167E-E746-9313-2F7936D91580}"/>
              </a:ext>
            </a:extLst>
          </p:cNvPr>
          <p:cNvCxnSpPr>
            <a:cxnSpLocks/>
          </p:cNvCxnSpPr>
          <p:nvPr/>
        </p:nvCxnSpPr>
        <p:spPr>
          <a:xfrm>
            <a:off x="5811508" y="4853398"/>
            <a:ext cx="788046" cy="717793"/>
          </a:xfrm>
          <a:prstGeom prst="straightConnector1">
            <a:avLst/>
          </a:prstGeom>
          <a:ln w="1016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FADF2558-A2BE-9C43-ACBD-33A34A60DC9C}"/>
              </a:ext>
            </a:extLst>
          </p:cNvPr>
          <p:cNvSpPr txBox="1"/>
          <p:nvPr/>
        </p:nvSpPr>
        <p:spPr>
          <a:xfrm>
            <a:off x="6444208" y="1772816"/>
            <a:ext cx="2304256" cy="1600438"/>
          </a:xfrm>
          <a:prstGeom prst="rect">
            <a:avLst/>
          </a:prstGeom>
          <a:noFill/>
        </p:spPr>
        <p:txBody>
          <a:bodyPr wrap="square" rtlCol="0">
            <a:spAutoFit/>
          </a:bodyPr>
          <a:lstStyle/>
          <a:p>
            <a:pPr algn="r"/>
            <a:r>
              <a:rPr lang="nl-NL" sz="1400" i="1" dirty="0"/>
              <a:t>Gespecialiseerd onderwijs in combinatie met jeugdhulp; leerlingen die tijdelijk niet in staat zijn om voldoende van het gespecialiseerd onderwijsaanbod te profiteren</a:t>
            </a:r>
          </a:p>
        </p:txBody>
      </p:sp>
      <p:cxnSp>
        <p:nvCxnSpPr>
          <p:cNvPr id="19" name="Rechte verbindingslijn met pijl 18">
            <a:extLst>
              <a:ext uri="{FF2B5EF4-FFF2-40B4-BE49-F238E27FC236}">
                <a16:creationId xmlns:a16="http://schemas.microsoft.com/office/drawing/2014/main" id="{6D2FD055-D8F9-5342-A05F-B767081B4142}"/>
              </a:ext>
            </a:extLst>
          </p:cNvPr>
          <p:cNvCxnSpPr>
            <a:cxnSpLocks/>
          </p:cNvCxnSpPr>
          <p:nvPr/>
        </p:nvCxnSpPr>
        <p:spPr>
          <a:xfrm flipV="1">
            <a:off x="6405100" y="2800643"/>
            <a:ext cx="687956" cy="299712"/>
          </a:xfrm>
          <a:prstGeom prst="straightConnector1">
            <a:avLst/>
          </a:prstGeom>
          <a:ln w="1016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435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descr="Schermafbeelding 2018-10-31 om 14.18.15.png"/>
          <p:cNvPicPr>
            <a:picLocks noGrp="1" noChangeAspect="1"/>
          </p:cNvPicPr>
          <p:nvPr>
            <p:ph idx="1"/>
          </p:nvPr>
        </p:nvPicPr>
        <p:blipFill>
          <a:blip r:embed="rId2">
            <a:extLst>
              <a:ext uri="{28A0092B-C50C-407E-A947-70E740481C1C}">
                <a14:useLocalDpi xmlns:a14="http://schemas.microsoft.com/office/drawing/2010/main" val="0"/>
              </a:ext>
            </a:extLst>
          </a:blip>
          <a:srcRect l="1969" r="1969"/>
          <a:stretch>
            <a:fillRect/>
          </a:stretch>
        </p:blipFill>
        <p:spPr/>
      </p:pic>
    </p:spTree>
    <p:extLst>
      <p:ext uri="{BB962C8B-B14F-4D97-AF65-F5344CB8AC3E}">
        <p14:creationId xmlns:p14="http://schemas.microsoft.com/office/powerpoint/2010/main" val="2773956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nl-NL" sz="3600" dirty="0" smtClean="0"/>
              <a:t>	Onderwijs en jeugdhulp </a:t>
            </a:r>
            <a:endParaRPr lang="nl-NL" sz="3600" dirty="0"/>
          </a:p>
        </p:txBody>
      </p:sp>
      <p:sp>
        <p:nvSpPr>
          <p:cNvPr id="2" name="Tijdelijke aanduiding voor inhoud 1"/>
          <p:cNvSpPr>
            <a:spLocks noGrp="1"/>
          </p:cNvSpPr>
          <p:nvPr>
            <p:ph idx="1"/>
          </p:nvPr>
        </p:nvSpPr>
        <p:spPr/>
        <p:txBody>
          <a:bodyPr>
            <a:normAutofit/>
          </a:bodyPr>
          <a:lstStyle/>
          <a:p>
            <a:r>
              <a:rPr lang="nl-NL" dirty="0"/>
              <a:t>Onderwijs zorg groepen (OZG) in het </a:t>
            </a:r>
            <a:r>
              <a:rPr lang="nl-NL" dirty="0" smtClean="0"/>
              <a:t>IKC</a:t>
            </a:r>
          </a:p>
          <a:p>
            <a:r>
              <a:rPr lang="nl-NL" dirty="0" err="1" smtClean="0"/>
              <a:t>Zizo</a:t>
            </a:r>
            <a:r>
              <a:rPr lang="nl-NL" dirty="0" smtClean="0"/>
              <a:t> (zeer intensieve zorg en onderwijs arrangement )</a:t>
            </a:r>
          </a:p>
          <a:p>
            <a:r>
              <a:rPr lang="nl-NL" dirty="0" smtClean="0"/>
              <a:t>Pedagogische coaching (binnen en buiten IKC)</a:t>
            </a:r>
          </a:p>
          <a:p>
            <a:r>
              <a:rPr lang="nl-NL" dirty="0" smtClean="0"/>
              <a:t>Ambulante inzet thuis mogelijk door CJG of Kenter</a:t>
            </a:r>
          </a:p>
          <a:p>
            <a:r>
              <a:rPr lang="nl-NL" dirty="0" smtClean="0"/>
              <a:t>Groeiende samenwerking met GGZ</a:t>
            </a:r>
          </a:p>
          <a:p>
            <a:endParaRPr lang="nl-NL" dirty="0" smtClean="0"/>
          </a:p>
          <a:p>
            <a:endParaRPr lang="nl-NL" dirty="0"/>
          </a:p>
          <a:p>
            <a:endParaRPr lang="nl-NL" dirty="0" smtClean="0"/>
          </a:p>
          <a:p>
            <a:endParaRPr lang="nl-NL" dirty="0" smtClean="0"/>
          </a:p>
          <a:p>
            <a:pPr marL="0" indent="0">
              <a:buNone/>
            </a:pPr>
            <a:endParaRPr lang="nl-NL" dirty="0" smtClean="0"/>
          </a:p>
        </p:txBody>
      </p:sp>
    </p:spTree>
    <p:extLst>
      <p:ext uri="{BB962C8B-B14F-4D97-AF65-F5344CB8AC3E}">
        <p14:creationId xmlns:p14="http://schemas.microsoft.com/office/powerpoint/2010/main" val="3036066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nl-NL" sz="3600" dirty="0" smtClean="0"/>
              <a:t>	Waarom in OZG?</a:t>
            </a:r>
            <a:endParaRPr lang="nl-NL" sz="3600" dirty="0"/>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rcRect t="22502" b="22502"/>
          <a:stretch>
            <a:fillRect/>
          </a:stretch>
        </p:blipFill>
        <p:spPr bwMode="auto">
          <a:xfrm>
            <a:off x="251520" y="1772816"/>
            <a:ext cx="2386608" cy="1468759"/>
          </a:xfrm>
          <a:prstGeom prst="rect">
            <a:avLst/>
          </a:prstGeom>
          <a:noFill/>
          <a:ln>
            <a:noFill/>
          </a:ln>
        </p:spPr>
      </p:pic>
      <p:pic>
        <p:nvPicPr>
          <p:cNvPr id="6" name="Afbeelding 5"/>
          <p:cNvPicPr>
            <a:picLocks noChangeAspect="1"/>
          </p:cNvPicPr>
          <p:nvPr/>
        </p:nvPicPr>
        <p:blipFill>
          <a:blip r:embed="rId3"/>
          <a:stretch>
            <a:fillRect/>
          </a:stretch>
        </p:blipFill>
        <p:spPr>
          <a:xfrm>
            <a:off x="2987824" y="2060848"/>
            <a:ext cx="2592288" cy="2592288"/>
          </a:xfrm>
          <a:prstGeom prst="rect">
            <a:avLst/>
          </a:prstGeom>
        </p:spPr>
      </p:pic>
      <p:pic>
        <p:nvPicPr>
          <p:cNvPr id="8" name="Afbeelding 7"/>
          <p:cNvPicPr>
            <a:picLocks noChangeAspect="1"/>
          </p:cNvPicPr>
          <p:nvPr/>
        </p:nvPicPr>
        <p:blipFill>
          <a:blip r:embed="rId4"/>
          <a:stretch>
            <a:fillRect/>
          </a:stretch>
        </p:blipFill>
        <p:spPr>
          <a:xfrm>
            <a:off x="6084168" y="1772816"/>
            <a:ext cx="2947613" cy="1656184"/>
          </a:xfrm>
          <a:prstGeom prst="rect">
            <a:avLst/>
          </a:prstGeom>
        </p:spPr>
      </p:pic>
      <p:pic>
        <p:nvPicPr>
          <p:cNvPr id="9" name="Afbeelding 8"/>
          <p:cNvPicPr>
            <a:picLocks noChangeAspect="1"/>
          </p:cNvPicPr>
          <p:nvPr/>
        </p:nvPicPr>
        <p:blipFill>
          <a:blip r:embed="rId5"/>
          <a:stretch>
            <a:fillRect/>
          </a:stretch>
        </p:blipFill>
        <p:spPr>
          <a:xfrm>
            <a:off x="323529" y="5013177"/>
            <a:ext cx="3456384" cy="1315112"/>
          </a:xfrm>
          <a:prstGeom prst="rect">
            <a:avLst/>
          </a:prstGeom>
        </p:spPr>
      </p:pic>
      <p:pic>
        <p:nvPicPr>
          <p:cNvPr id="10" name="Afbeelding 9"/>
          <p:cNvPicPr>
            <a:picLocks noChangeAspect="1"/>
          </p:cNvPicPr>
          <p:nvPr/>
        </p:nvPicPr>
        <p:blipFill>
          <a:blip r:embed="rId6"/>
          <a:stretch>
            <a:fillRect/>
          </a:stretch>
        </p:blipFill>
        <p:spPr>
          <a:xfrm>
            <a:off x="5868144" y="4598366"/>
            <a:ext cx="2497212" cy="1870498"/>
          </a:xfrm>
          <a:prstGeom prst="rect">
            <a:avLst/>
          </a:prstGeom>
        </p:spPr>
      </p:pic>
    </p:spTree>
    <p:extLst>
      <p:ext uri="{BB962C8B-B14F-4D97-AF65-F5344CB8AC3E}">
        <p14:creationId xmlns:p14="http://schemas.microsoft.com/office/powerpoint/2010/main" val="1566151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0A284617573E4FB976DE644D0302D2" ma:contentTypeVersion="9" ma:contentTypeDescription="Een nieuw document maken." ma:contentTypeScope="" ma:versionID="e1a163efc25bd83876c3b179af095d9e">
  <xsd:schema xmlns:xsd="http://www.w3.org/2001/XMLSchema" xmlns:xs="http://www.w3.org/2001/XMLSchema" xmlns:p="http://schemas.microsoft.com/office/2006/metadata/properties" xmlns:ns1="http://schemas.microsoft.com/sharepoint/v3" xmlns:ns2="0a8239d8-835c-4a42-b6a5-7e3bc3a7f79c" xmlns:ns3="50e140ea-cbf5-439f-8eb7-7ad4741c0f84" targetNamespace="http://schemas.microsoft.com/office/2006/metadata/properties" ma:root="true" ma:fieldsID="44b17febc0d25e39d438c0ced41d666c" ns1:_="" ns2:_="" ns3:_="">
    <xsd:import namespace="http://schemas.microsoft.com/sharepoint/v3"/>
    <xsd:import namespace="0a8239d8-835c-4a42-b6a5-7e3bc3a7f79c"/>
    <xsd:import namespace="50e140ea-cbf5-439f-8eb7-7ad4741c0f84"/>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8239d8-835c-4a42-b6a5-7e3bc3a7f79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e140ea-cbf5-439f-8eb7-7ad4741c0f84" elementFormDefault="qualified">
    <xsd:import namespace="http://schemas.microsoft.com/office/2006/documentManagement/types"/>
    <xsd:import namespace="http://schemas.microsoft.com/office/infopath/2007/PartnerControls"/>
    <xsd:element name="SharedWithUsers" ma:index="15"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F0A2CE-9E2D-4CFD-8161-48A416F9AE5B}">
  <ds:schemaRefs>
    <ds:schemaRef ds:uri="http://schemas.microsoft.com/sharepoint/v3/contenttype/forms"/>
  </ds:schemaRefs>
</ds:datastoreItem>
</file>

<file path=customXml/itemProps2.xml><?xml version="1.0" encoding="utf-8"?>
<ds:datastoreItem xmlns:ds="http://schemas.openxmlformats.org/officeDocument/2006/customXml" ds:itemID="{8B3DEB49-8E1E-4348-89FB-7FCFE8808711}">
  <ds:schemaRefs>
    <ds:schemaRef ds:uri="http://schemas.microsoft.com/sharepoint/v3"/>
    <ds:schemaRef ds:uri="50e140ea-cbf5-439f-8eb7-7ad4741c0f8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0a8239d8-835c-4a42-b6a5-7e3bc3a7f79c"/>
    <ds:schemaRef ds:uri="http://www.w3.org/XML/1998/namespace"/>
    <ds:schemaRef ds:uri="http://purl.org/dc/elements/1.1/"/>
  </ds:schemaRefs>
</ds:datastoreItem>
</file>

<file path=customXml/itemProps3.xml><?xml version="1.0" encoding="utf-8"?>
<ds:datastoreItem xmlns:ds="http://schemas.openxmlformats.org/officeDocument/2006/customXml" ds:itemID="{D409882C-FB9A-40F4-8453-6E349BAFF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8239d8-835c-4a42-b6a5-7e3bc3a7f79c"/>
    <ds:schemaRef ds:uri="50e140ea-cbf5-439f-8eb7-7ad4741c0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3397</TotalTime>
  <Words>377</Words>
  <Application>Microsoft Office PowerPoint</Application>
  <PresentationFormat>Diavoorstelling (4:3)</PresentationFormat>
  <Paragraphs>59</Paragraphs>
  <Slides>13</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Times New Roman</vt:lpstr>
      <vt:lpstr>Office-thema</vt:lpstr>
      <vt:lpstr>Directienetwerk Samenwerkingsverband PO-ZK 5 november 2018, Maroes Albers </vt:lpstr>
      <vt:lpstr>PowerPoint-presentatie</vt:lpstr>
      <vt:lpstr> Samen zorgen voor de leerling</vt:lpstr>
      <vt:lpstr> Gespecialiseerd onderwijs</vt:lpstr>
      <vt:lpstr> IKC Zuid Kennemerland </vt:lpstr>
      <vt:lpstr> De plus van het IKC</vt:lpstr>
      <vt:lpstr>PowerPoint-presentatie</vt:lpstr>
      <vt:lpstr> Onderwijs en jeugdhulp </vt:lpstr>
      <vt:lpstr> Waarom in OZG?</vt:lpstr>
      <vt:lpstr> Wat doet wie?</vt:lpstr>
      <vt:lpstr> </vt:lpstr>
      <vt:lpstr> Vragenvuur</vt:lpstr>
      <vt:lpstr> Vragenvuur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administrator</dc:creator>
  <cp:lastModifiedBy>Ria Robison</cp:lastModifiedBy>
  <cp:revision>236</cp:revision>
  <cp:lastPrinted>2013-02-11T13:28:20Z</cp:lastPrinted>
  <dcterms:created xsi:type="dcterms:W3CDTF">2010-03-04T08:20:23Z</dcterms:created>
  <dcterms:modified xsi:type="dcterms:W3CDTF">2018-11-05T11:54:19Z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0x0101005A0A284617573E4FB976DE644D0302D2</vt:lpwstr>
  </property>
</Properties>
</file>